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7"/>
  </p:notesMasterIdLst>
  <p:sldIdLst>
    <p:sldId id="291" r:id="rId2"/>
    <p:sldId id="326" r:id="rId3"/>
    <p:sldId id="327" r:id="rId4"/>
    <p:sldId id="307" r:id="rId5"/>
    <p:sldId id="305" r:id="rId6"/>
    <p:sldId id="306" r:id="rId7"/>
    <p:sldId id="308" r:id="rId8"/>
    <p:sldId id="312" r:id="rId9"/>
    <p:sldId id="314" r:id="rId10"/>
    <p:sldId id="323" r:id="rId11"/>
    <p:sldId id="315" r:id="rId12"/>
    <p:sldId id="310" r:id="rId13"/>
    <p:sldId id="316" r:id="rId14"/>
    <p:sldId id="319" r:id="rId15"/>
    <p:sldId id="320" r:id="rId16"/>
  </p:sldIdLst>
  <p:sldSz cx="12192000" cy="6858000"/>
  <p:notesSz cx="6797675" cy="9926638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Open Sans Condensed" panose="020B0604020202020204" charset="0"/>
      <p:bold r:id="rId22"/>
    </p:embeddedFont>
    <p:embeddedFont>
      <p:font typeface="Open Sans Condensed Light" panose="020B0306030504020204" charset="0"/>
      <p:regular r:id="rId23"/>
      <p:italic r:id="rId24"/>
    </p:embeddedFont>
    <p:embeddedFont>
      <p:font typeface="Arial Black" panose="020B0A04020102020204" pitchFamily="34" charset="0"/>
      <p:bold r:id="rId25"/>
    </p:embeddedFont>
    <p:embeddedFont>
      <p:font typeface="Calibri Light" panose="020F0302020204030204" pitchFamily="34" charset="0"/>
      <p:regular r:id="rId26"/>
      <p:italic r:id="rId27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00A1DA"/>
    <a:srgbClr val="009BD2"/>
    <a:srgbClr val="64BCAB"/>
    <a:srgbClr val="E34554"/>
    <a:srgbClr val="E03444"/>
    <a:srgbClr val="F3D247"/>
    <a:srgbClr val="ECD6A5"/>
    <a:srgbClr val="EC818C"/>
    <a:srgbClr val="FFF1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99467" autoAdjust="0"/>
  </p:normalViewPr>
  <p:slideViewPr>
    <p:cSldViewPr snapToGrid="0" showGuides="1">
      <p:cViewPr>
        <p:scale>
          <a:sx n="100" d="100"/>
          <a:sy n="100" d="100"/>
        </p:scale>
        <p:origin x="-1224" y="-450"/>
      </p:cViewPr>
      <p:guideLst>
        <p:guide orient="horz" pos="1529"/>
        <p:guide pos="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2CD810-4CFB-48A4-9501-627EBC4F866A}" type="datetimeFigureOut">
              <a:rPr lang="ru-RU"/>
              <a:pPr>
                <a:defRPr/>
              </a:pPr>
              <a:t>20.10.2016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C36EDC-88CA-4BE3-9E60-E4DECA58E5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7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2B51-FD0C-407C-8355-96869A87B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D6223-F2C2-4E36-AE61-82D0446438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41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16C7-4054-421F-9BED-4DA9C54BFE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50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DC1F-B868-481C-8FAA-78D572F49E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21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0A75-557E-459F-8997-6C1D09B81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828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357F4-8D52-4A8E-94CB-46B9B5B7F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93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2E993-94F1-4A02-97EC-595791DF44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42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17F9-3F70-418B-B6BC-F92BBB7879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89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F632-3016-4CCE-ADE3-EFDB7D461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79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AB78-FFC1-4975-A42F-1875F5166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69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5442-5A9A-4E57-8FEA-935FD6A6A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83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0B19C8-07B2-47AD-87EF-1E955DB330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5.jpe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подложка для титульника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996102" y="1169271"/>
            <a:ext cx="10199795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600" b="1" dirty="0" smtClean="0">
                <a:solidFill>
                  <a:srgbClr val="1468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ИНТЕГРИРОВАННАЯ ИНФОРМАЦИОННАЯ СИСТЕМА УПРАВЛЕНИЯ ОБЩЕСТВЕННЫМИ ФИНАНСАМИ </a:t>
            </a:r>
          </a:p>
          <a:p>
            <a:pPr algn="ctr" eaLnBrk="1" hangingPunct="1"/>
            <a:r>
              <a:rPr lang="ru-RU" sz="2600" b="1" dirty="0" smtClean="0">
                <a:solidFill>
                  <a:srgbClr val="1468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«ЭЛЕКТРОННЫЙ БЮДЖЕТ»</a:t>
            </a:r>
          </a:p>
          <a:p>
            <a:pPr algn="ctr" eaLnBrk="1" hangingPunct="1"/>
            <a:endParaRPr lang="ru-RU" sz="2800" dirty="0" smtClean="0"/>
          </a:p>
          <a:p>
            <a:pPr algn="ctr" eaLnBrk="1" hangingPunct="1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Инструкция по обеспечению актуальности данных </a:t>
            </a:r>
            <a:b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 формировании и ведении ведомственных перечней </a:t>
            </a:r>
            <a:b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государственных (муниципальных) услуг и работ</a:t>
            </a:r>
            <a:b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Open Sans Condensed" pitchFamily="34" charset="0"/>
              <a:cs typeface="Open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трелка вправо 40"/>
          <p:cNvSpPr/>
          <p:nvPr/>
        </p:nvSpPr>
        <p:spPr>
          <a:xfrm>
            <a:off x="2188449" y="3438712"/>
            <a:ext cx="5498226" cy="490228"/>
          </a:xfrm>
          <a:prstGeom prst="rightArrow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1931305" y="2629846"/>
            <a:ext cx="2564664" cy="592647"/>
            <a:chOff x="4314825" y="4080904"/>
            <a:chExt cx="2564664" cy="592647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314825" y="4115638"/>
              <a:ext cx="2564664" cy="557913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91364" y="4157475"/>
              <a:ext cx="21067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Нажать кнопку </a:t>
              </a:r>
              <a:r>
                <a:rPr lang="ru-RU" sz="1200" dirty="0"/>
                <a:t>«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Актуализировать информацию из Базового перечня»</a:t>
              </a:r>
            </a:p>
          </p:txBody>
        </p:sp>
        <p:grpSp>
          <p:nvGrpSpPr>
            <p:cNvPr id="35" name="Группа 34"/>
            <p:cNvGrpSpPr/>
            <p:nvPr/>
          </p:nvGrpSpPr>
          <p:grpSpPr>
            <a:xfrm>
              <a:off x="4400852" y="4080904"/>
              <a:ext cx="290512" cy="553998"/>
              <a:chOff x="7577139" y="3919260"/>
              <a:chExt cx="290512" cy="553998"/>
            </a:xfrm>
          </p:grpSpPr>
          <p:sp>
            <p:nvSpPr>
              <p:cNvPr id="33" name="filecab2"/>
              <p:cNvSpPr>
                <a:spLocks noEditPoints="1" noChangeArrowheads="1"/>
              </p:cNvSpPr>
              <p:nvPr/>
            </p:nvSpPr>
            <p:spPr bwMode="auto">
              <a:xfrm flipV="1">
                <a:off x="7577139" y="3997924"/>
                <a:ext cx="290512" cy="396670"/>
              </a:xfrm>
              <a:custGeom>
                <a:avLst/>
                <a:gdLst>
                  <a:gd name="T0" fmla="*/ 1080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10800 h 21600"/>
                  <a:gd name="T6" fmla="*/ 0 w 21600"/>
                  <a:gd name="T7" fmla="*/ 20367 h 21600"/>
                  <a:gd name="T8" fmla="*/ 10800 w 21600"/>
                  <a:gd name="T9" fmla="*/ 21600 h 21600"/>
                  <a:gd name="T10" fmla="*/ 21600 w 21600"/>
                  <a:gd name="T11" fmla="*/ 20367 h 21600"/>
                  <a:gd name="T12" fmla="*/ 21600 w 21600"/>
                  <a:gd name="T13" fmla="*/ 10800 h 21600"/>
                  <a:gd name="T14" fmla="*/ 21600 w 21600"/>
                  <a:gd name="T15" fmla="*/ 0 h 21600"/>
                  <a:gd name="T16" fmla="*/ 1004 w 21600"/>
                  <a:gd name="T17" fmla="*/ 511 h 21600"/>
                  <a:gd name="T18" fmla="*/ 20542 w 21600"/>
                  <a:gd name="T19" fmla="*/ 1976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10800" y="0"/>
                    </a:moveTo>
                    <a:lnTo>
                      <a:pt x="0" y="0"/>
                    </a:lnTo>
                    <a:lnTo>
                      <a:pt x="0" y="10800"/>
                    </a:lnTo>
                    <a:lnTo>
                      <a:pt x="0" y="20367"/>
                    </a:lnTo>
                    <a:lnTo>
                      <a:pt x="5807" y="20367"/>
                    </a:lnTo>
                    <a:lnTo>
                      <a:pt x="5807" y="20637"/>
                    </a:lnTo>
                    <a:lnTo>
                      <a:pt x="5970" y="20818"/>
                    </a:lnTo>
                    <a:lnTo>
                      <a:pt x="6133" y="20968"/>
                    </a:lnTo>
                    <a:lnTo>
                      <a:pt x="6404" y="21239"/>
                    </a:lnTo>
                    <a:lnTo>
                      <a:pt x="6567" y="21419"/>
                    </a:lnTo>
                    <a:lnTo>
                      <a:pt x="7055" y="21510"/>
                    </a:lnTo>
                    <a:lnTo>
                      <a:pt x="7544" y="21600"/>
                    </a:lnTo>
                    <a:lnTo>
                      <a:pt x="8141" y="21600"/>
                    </a:lnTo>
                    <a:lnTo>
                      <a:pt x="10800" y="21600"/>
                    </a:lnTo>
                    <a:lnTo>
                      <a:pt x="13188" y="21600"/>
                    </a:lnTo>
                    <a:lnTo>
                      <a:pt x="13948" y="21600"/>
                    </a:lnTo>
                    <a:lnTo>
                      <a:pt x="14436" y="21510"/>
                    </a:lnTo>
                    <a:lnTo>
                      <a:pt x="14708" y="21419"/>
                    </a:lnTo>
                    <a:lnTo>
                      <a:pt x="15033" y="21239"/>
                    </a:lnTo>
                    <a:lnTo>
                      <a:pt x="15359" y="20968"/>
                    </a:lnTo>
                    <a:lnTo>
                      <a:pt x="15522" y="20818"/>
                    </a:lnTo>
                    <a:lnTo>
                      <a:pt x="15684" y="20637"/>
                    </a:lnTo>
                    <a:lnTo>
                      <a:pt x="15684" y="20367"/>
                    </a:lnTo>
                    <a:lnTo>
                      <a:pt x="21600" y="20367"/>
                    </a:lnTo>
                    <a:lnTo>
                      <a:pt x="21600" y="10800"/>
                    </a:lnTo>
                    <a:lnTo>
                      <a:pt x="21600" y="0"/>
                    </a:lnTo>
                    <a:lnTo>
                      <a:pt x="10800" y="0"/>
                    </a:lnTo>
                    <a:close/>
                    <a:moveTo>
                      <a:pt x="7055" y="20367"/>
                    </a:moveTo>
                    <a:lnTo>
                      <a:pt x="7055" y="20547"/>
                    </a:lnTo>
                    <a:lnTo>
                      <a:pt x="7055" y="20637"/>
                    </a:lnTo>
                    <a:lnTo>
                      <a:pt x="7218" y="20728"/>
                    </a:lnTo>
                    <a:lnTo>
                      <a:pt x="7381" y="20818"/>
                    </a:lnTo>
                    <a:lnTo>
                      <a:pt x="7544" y="20908"/>
                    </a:lnTo>
                    <a:lnTo>
                      <a:pt x="7707" y="20968"/>
                    </a:lnTo>
                    <a:lnTo>
                      <a:pt x="7815" y="20968"/>
                    </a:lnTo>
                    <a:lnTo>
                      <a:pt x="8141" y="20968"/>
                    </a:lnTo>
                    <a:lnTo>
                      <a:pt x="13188" y="20968"/>
                    </a:lnTo>
                    <a:lnTo>
                      <a:pt x="13459" y="20968"/>
                    </a:lnTo>
                    <a:lnTo>
                      <a:pt x="13785" y="20968"/>
                    </a:lnTo>
                    <a:lnTo>
                      <a:pt x="13948" y="20908"/>
                    </a:lnTo>
                    <a:lnTo>
                      <a:pt x="14111" y="20818"/>
                    </a:lnTo>
                    <a:lnTo>
                      <a:pt x="14273" y="20728"/>
                    </a:lnTo>
                    <a:lnTo>
                      <a:pt x="14273" y="20637"/>
                    </a:lnTo>
                    <a:lnTo>
                      <a:pt x="14436" y="20547"/>
                    </a:lnTo>
                    <a:lnTo>
                      <a:pt x="14436" y="20367"/>
                    </a:lnTo>
                    <a:lnTo>
                      <a:pt x="7055" y="20367"/>
                    </a:lnTo>
                    <a:close/>
                  </a:path>
                  <a:path w="21600" h="21600" extrusionOk="0">
                    <a:moveTo>
                      <a:pt x="7055" y="20367"/>
                    </a:moveTo>
                    <a:lnTo>
                      <a:pt x="5807" y="20367"/>
                    </a:lnTo>
                    <a:lnTo>
                      <a:pt x="21600" y="20367"/>
                    </a:lnTo>
                  </a:path>
                </a:pathLst>
              </a:custGeom>
              <a:solidFill>
                <a:srgbClr val="C0C0C0"/>
              </a:solidFill>
              <a:ln w="9525">
                <a:solidFill>
                  <a:srgbClr val="92D05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651150" y="3919260"/>
                <a:ext cx="13849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000" b="1" dirty="0" smtClean="0">
                    <a:ln w="31550" cmpd="sng">
                      <a:gradFill>
                        <a:gsLst>
                          <a:gs pos="70000">
                            <a:schemeClr val="accent6">
                              <a:shade val="50000"/>
                              <a:satMod val="190000"/>
                            </a:schemeClr>
                          </a:gs>
                          <a:gs pos="0">
                            <a:schemeClr val="accent6">
                              <a:tint val="77000"/>
                              <a:satMod val="180000"/>
                            </a:schemeClr>
                          </a:gs>
                        </a:gsLst>
                        <a:lin ang="5400000"/>
                      </a:gradFill>
                      <a:prstDash val="solid"/>
                    </a:ln>
                    <a:solidFill>
                      <a:schemeClr val="accent6">
                        <a:tint val="15000"/>
                        <a:satMod val="200000"/>
                      </a:schemeClr>
                    </a:solidFill>
                    <a:effectLst>
                      <a:outerShdw blurRad="50800" dist="40000" dir="5400000" algn="tl" rotWithShape="0">
                        <a:srgbClr val="000000">
                          <a:shade val="5000"/>
                          <a:satMod val="120000"/>
                          <a:alpha val="33000"/>
                        </a:srgbClr>
                      </a:outerShdw>
                    </a:effectLst>
                  </a:rPr>
                  <a:t>!</a:t>
                </a:r>
                <a:endParaRPr lang="ru-RU" sz="30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78893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76901" y="327887"/>
            <a:ext cx="60524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БПГУ</a:t>
            </a:r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44701" y="1152585"/>
            <a:ext cx="1065371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с </a:t>
            </a:r>
            <a:r>
              <a:rPr lang="ru-RU" sz="2000" u="sng" dirty="0" smtClean="0"/>
              <a:t>проектами </a:t>
            </a:r>
            <a:r>
              <a:rPr lang="ru-RU" sz="2000" u="sng" dirty="0"/>
              <a:t>реестровых записей </a:t>
            </a:r>
            <a:r>
              <a:rPr lang="ru-RU" sz="1500" dirty="0" smtClean="0"/>
              <a:t>ведомственных перечней в статусе «черновик»</a:t>
            </a:r>
            <a:r>
              <a:rPr lang="ru-RU" sz="15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6" name="Picture 2" descr="alert, exclamation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92" y="1150138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357120" y="1679702"/>
            <a:ext cx="5195888" cy="738664"/>
            <a:chOff x="1362075" y="4242911"/>
            <a:chExt cx="4920130" cy="738664"/>
          </a:xfrm>
        </p:grpSpPr>
        <p:sp>
          <p:nvSpPr>
            <p:cNvPr id="8" name="Пятиугольник 7"/>
            <p:cNvSpPr/>
            <p:nvPr/>
          </p:nvSpPr>
          <p:spPr>
            <a:xfrm>
              <a:off x="1362075" y="4257675"/>
              <a:ext cx="1543050" cy="723900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Нашивка 8"/>
            <p:cNvSpPr/>
            <p:nvPr/>
          </p:nvSpPr>
          <p:spPr>
            <a:xfrm>
              <a:off x="2771774" y="4257675"/>
              <a:ext cx="1628776" cy="723900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2075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услуг и работ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24174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Нашивка 13"/>
            <p:cNvSpPr/>
            <p:nvPr/>
          </p:nvSpPr>
          <p:spPr>
            <a:xfrm>
              <a:off x="4257670" y="4257675"/>
              <a:ext cx="1947867" cy="723900"/>
            </a:xfrm>
            <a:custGeom>
              <a:avLst/>
              <a:gdLst>
                <a:gd name="connsiteX0" fmla="*/ 0 w 2138367"/>
                <a:gd name="connsiteY0" fmla="*/ 0 h 723900"/>
                <a:gd name="connsiteX1" fmla="*/ 1947865 w 2138367"/>
                <a:gd name="connsiteY1" fmla="*/ 0 h 723900"/>
                <a:gd name="connsiteX2" fmla="*/ 2138367 w 2138367"/>
                <a:gd name="connsiteY2" fmla="*/ 361950 h 723900"/>
                <a:gd name="connsiteX3" fmla="*/ 1947865 w 2138367"/>
                <a:gd name="connsiteY3" fmla="*/ 723900 h 723900"/>
                <a:gd name="connsiteX4" fmla="*/ 0 w 2138367"/>
                <a:gd name="connsiteY4" fmla="*/ 723900 h 723900"/>
                <a:gd name="connsiteX5" fmla="*/ 190502 w 2138367"/>
                <a:gd name="connsiteY5" fmla="*/ 361950 h 723900"/>
                <a:gd name="connsiteX6" fmla="*/ 0 w 2138367"/>
                <a:gd name="connsiteY6" fmla="*/ 0 h 723900"/>
                <a:gd name="connsiteX0" fmla="*/ 0 w 1947867"/>
                <a:gd name="connsiteY0" fmla="*/ 0 h 723900"/>
                <a:gd name="connsiteX1" fmla="*/ 1947865 w 1947867"/>
                <a:gd name="connsiteY1" fmla="*/ 0 h 723900"/>
                <a:gd name="connsiteX2" fmla="*/ 1947867 w 1947867"/>
                <a:gd name="connsiteY2" fmla="*/ 361950 h 723900"/>
                <a:gd name="connsiteX3" fmla="*/ 1947865 w 1947867"/>
                <a:gd name="connsiteY3" fmla="*/ 723900 h 723900"/>
                <a:gd name="connsiteX4" fmla="*/ 0 w 1947867"/>
                <a:gd name="connsiteY4" fmla="*/ 723900 h 723900"/>
                <a:gd name="connsiteX5" fmla="*/ 190502 w 1947867"/>
                <a:gd name="connsiteY5" fmla="*/ 361950 h 723900"/>
                <a:gd name="connsiteX6" fmla="*/ 0 w 1947867"/>
                <a:gd name="connsiteY6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7" h="723900">
                  <a:moveTo>
                    <a:pt x="0" y="0"/>
                  </a:moveTo>
                  <a:lnTo>
                    <a:pt x="1947865" y="0"/>
                  </a:lnTo>
                  <a:cubicBezTo>
                    <a:pt x="1947866" y="120650"/>
                    <a:pt x="1947866" y="241300"/>
                    <a:pt x="1947867" y="361950"/>
                  </a:cubicBezTo>
                  <a:cubicBezTo>
                    <a:pt x="1947866" y="482600"/>
                    <a:pt x="1947866" y="603250"/>
                    <a:pt x="1947865" y="723900"/>
                  </a:cubicBezTo>
                  <a:lnTo>
                    <a:pt x="0" y="723900"/>
                  </a:lnTo>
                  <a:lnTo>
                    <a:pt x="190502" y="3619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91035" y="4242911"/>
              <a:ext cx="17911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4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«Проекты реестровых записей ведомственного перечня»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425555" y="2490020"/>
            <a:ext cx="2057039" cy="778705"/>
            <a:chOff x="3895148" y="3438771"/>
            <a:chExt cx="2057039" cy="778705"/>
          </a:xfrm>
        </p:grpSpPr>
        <p:sp>
          <p:nvSpPr>
            <p:cNvPr id="15" name="Пятиугольник 14"/>
            <p:cNvSpPr/>
            <p:nvPr/>
          </p:nvSpPr>
          <p:spPr>
            <a:xfrm rot="5400000">
              <a:off x="4534673" y="2799962"/>
              <a:ext cx="777989" cy="2057039"/>
            </a:xfrm>
            <a:prstGeom prst="homePlate">
              <a:avLst>
                <a:gd name="adj" fmla="val 31057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50471" y="3438771"/>
              <a:ext cx="1952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Работа </a:t>
              </a: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 неактуальными проектами реестровых записей в статусе </a:t>
              </a: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600" b="1" u="sng" dirty="0" smtClean="0">
                  <a:solidFill>
                    <a:srgbClr val="C00000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черновик</a:t>
              </a: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»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348102" y="2600741"/>
            <a:ext cx="460800" cy="581075"/>
            <a:chOff x="852900" y="3426399"/>
            <a:chExt cx="460800" cy="581075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852900" y="3546674"/>
              <a:ext cx="460800" cy="460800"/>
              <a:chOff x="852900" y="3546674"/>
              <a:chExt cx="460800" cy="460800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993300" y="3687074"/>
                <a:ext cx="180000" cy="1800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5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14052" y="3426399"/>
              <a:ext cx="1384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E3455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!</a:t>
              </a:r>
              <a:endParaRPr lang="ru-RU" sz="3000" b="1" dirty="0">
                <a:solidFill>
                  <a:srgbClr val="E345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20897" y="3183844"/>
            <a:ext cx="1767551" cy="891782"/>
            <a:chOff x="1414627" y="3018932"/>
            <a:chExt cx="1767551" cy="891782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1414627" y="3018932"/>
              <a:ext cx="1767551" cy="891782"/>
              <a:chOff x="1414627" y="3018932"/>
              <a:chExt cx="1767551" cy="891782"/>
            </a:xfrm>
          </p:grpSpPr>
          <p:pic>
            <p:nvPicPr>
              <p:cNvPr id="45" name="Picture 2" descr="check, checklist, clip, clipboard, done, exam, memo, organizer, task, tasks, todo icon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4627" y="3018932"/>
                <a:ext cx="907519" cy="891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Прямоугольник 45"/>
              <p:cNvSpPr/>
              <p:nvPr/>
            </p:nvSpPr>
            <p:spPr>
              <a:xfrm>
                <a:off x="1577792" y="3136540"/>
                <a:ext cx="1604386" cy="663935"/>
              </a:xfrm>
              <a:prstGeom prst="rect">
                <a:avLst/>
              </a:prstGeom>
              <a:noFill/>
              <a:ln w="31750">
                <a:solidFill>
                  <a:srgbClr val="009B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064790" y="3136540"/>
              <a:ext cx="111738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300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Реестровые записи базовых перечней</a:t>
              </a:r>
              <a:endParaRPr lang="ru-RU" sz="1300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Прямоугольная выноска 46"/>
          <p:cNvSpPr/>
          <p:nvPr/>
        </p:nvSpPr>
        <p:spPr>
          <a:xfrm>
            <a:off x="584063" y="4227042"/>
            <a:ext cx="1936622" cy="585576"/>
          </a:xfrm>
          <a:prstGeom prst="wedgeRectCallout">
            <a:avLst>
              <a:gd name="adj1" fmla="val 53915"/>
              <a:gd name="adj2" fmla="val -128268"/>
            </a:avLst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Подтягиваются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данные по актуальной версии реестровой записи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БПГУ</a:t>
            </a:r>
            <a:endParaRPr lang="ru-RU" sz="1200" b="1" u="sng" dirty="0">
              <a:solidFill>
                <a:schemeClr val="accent1">
                  <a:lumMod val="50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 descr="C:\Users\serei\Downloads\Инструкции\Проект РЗ по БПГУ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7" b="13424"/>
          <a:stretch/>
        </p:blipFill>
        <p:spPr bwMode="auto">
          <a:xfrm>
            <a:off x="7686675" y="2780561"/>
            <a:ext cx="4413517" cy="2722160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50" name="Пятиугольник 49"/>
          <p:cNvSpPr/>
          <p:nvPr/>
        </p:nvSpPr>
        <p:spPr>
          <a:xfrm rot="5400000">
            <a:off x="5103006" y="2699396"/>
            <a:ext cx="794156" cy="2057039"/>
          </a:xfrm>
          <a:prstGeom prst="homePlate">
            <a:avLst>
              <a:gd name="adj" fmla="val 26418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44466" y="3332001"/>
            <a:ext cx="195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Актуализировать (редактировать) проекты реестровых записей Ведомственного перечня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2449184" y="5272688"/>
            <a:ext cx="4284682" cy="533610"/>
            <a:chOff x="1741437" y="5405403"/>
            <a:chExt cx="4284682" cy="692497"/>
          </a:xfrm>
        </p:grpSpPr>
        <p:sp>
          <p:nvSpPr>
            <p:cNvPr id="60" name="Пятиугольник 59"/>
            <p:cNvSpPr/>
            <p:nvPr/>
          </p:nvSpPr>
          <p:spPr>
            <a:xfrm>
              <a:off x="1762470" y="5405403"/>
              <a:ext cx="2228371" cy="692448"/>
            </a:xfrm>
            <a:prstGeom prst="homePlate">
              <a:avLst>
                <a:gd name="adj" fmla="val 30502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1741437" y="5405452"/>
              <a:ext cx="4284682" cy="692448"/>
              <a:chOff x="1741437" y="5405452"/>
              <a:chExt cx="4284682" cy="692448"/>
            </a:xfrm>
          </p:grpSpPr>
          <p:sp>
            <p:nvSpPr>
              <p:cNvPr id="62" name="Нашивка 44"/>
              <p:cNvSpPr/>
              <p:nvPr/>
            </p:nvSpPr>
            <p:spPr>
              <a:xfrm>
                <a:off x="3845684" y="5405452"/>
                <a:ext cx="2057039" cy="692448"/>
              </a:xfrm>
              <a:custGeom>
                <a:avLst/>
                <a:gdLst>
                  <a:gd name="connsiteX0" fmla="*/ 0 w 2135577"/>
                  <a:gd name="connsiteY0" fmla="*/ 0 h 692448"/>
                  <a:gd name="connsiteX1" fmla="*/ 1953352 w 2135577"/>
                  <a:gd name="connsiteY1" fmla="*/ 0 h 692448"/>
                  <a:gd name="connsiteX2" fmla="*/ 2135577 w 2135577"/>
                  <a:gd name="connsiteY2" fmla="*/ 346224 h 692448"/>
                  <a:gd name="connsiteX3" fmla="*/ 1953352 w 2135577"/>
                  <a:gd name="connsiteY3" fmla="*/ 692448 h 692448"/>
                  <a:gd name="connsiteX4" fmla="*/ 0 w 2135577"/>
                  <a:gd name="connsiteY4" fmla="*/ 692448 h 692448"/>
                  <a:gd name="connsiteX5" fmla="*/ 182225 w 2135577"/>
                  <a:gd name="connsiteY5" fmla="*/ 346224 h 692448"/>
                  <a:gd name="connsiteX6" fmla="*/ 0 w 2135577"/>
                  <a:gd name="connsiteY6" fmla="*/ 0 h 692448"/>
                  <a:gd name="connsiteX0" fmla="*/ 0 w 1954602"/>
                  <a:gd name="connsiteY0" fmla="*/ 0 h 692448"/>
                  <a:gd name="connsiteX1" fmla="*/ 1953352 w 1954602"/>
                  <a:gd name="connsiteY1" fmla="*/ 0 h 692448"/>
                  <a:gd name="connsiteX2" fmla="*/ 1954602 w 1954602"/>
                  <a:gd name="connsiteY2" fmla="*/ 327174 h 692448"/>
                  <a:gd name="connsiteX3" fmla="*/ 1953352 w 1954602"/>
                  <a:gd name="connsiteY3" fmla="*/ 692448 h 692448"/>
                  <a:gd name="connsiteX4" fmla="*/ 0 w 1954602"/>
                  <a:gd name="connsiteY4" fmla="*/ 692448 h 692448"/>
                  <a:gd name="connsiteX5" fmla="*/ 182225 w 1954602"/>
                  <a:gd name="connsiteY5" fmla="*/ 346224 h 692448"/>
                  <a:gd name="connsiteX6" fmla="*/ 0 w 1954602"/>
                  <a:gd name="connsiteY6" fmla="*/ 0 h 69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4602" h="692448">
                    <a:moveTo>
                      <a:pt x="0" y="0"/>
                    </a:moveTo>
                    <a:lnTo>
                      <a:pt x="1953352" y="0"/>
                    </a:lnTo>
                    <a:cubicBezTo>
                      <a:pt x="1953769" y="109058"/>
                      <a:pt x="1954185" y="218116"/>
                      <a:pt x="1954602" y="327174"/>
                    </a:cubicBezTo>
                    <a:cubicBezTo>
                      <a:pt x="1954185" y="448932"/>
                      <a:pt x="1953769" y="570690"/>
                      <a:pt x="1953352" y="692448"/>
                    </a:cubicBezTo>
                    <a:lnTo>
                      <a:pt x="0" y="692448"/>
                    </a:lnTo>
                    <a:lnTo>
                      <a:pt x="182225" y="3462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anchor="ctr"/>
              <a:lstStyle/>
              <a:p>
                <a:pPr algn="ctr"/>
                <a:endParaRPr lang="ru-RU" sz="1300" b="1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3" name="Группа 62"/>
              <p:cNvGrpSpPr/>
              <p:nvPr/>
            </p:nvGrpSpPr>
            <p:grpSpPr>
              <a:xfrm>
                <a:off x="1741437" y="5433054"/>
                <a:ext cx="4284682" cy="523220"/>
                <a:chOff x="1741437" y="5433054"/>
                <a:chExt cx="4284682" cy="523220"/>
              </a:xfrm>
            </p:grpSpPr>
            <p:sp>
              <p:nvSpPr>
                <p:cNvPr id="64" name="TextBox 63"/>
                <p:cNvSpPr txBox="1"/>
                <p:nvPr/>
              </p:nvSpPr>
              <p:spPr>
                <a:xfrm>
                  <a:off x="1741437" y="5448443"/>
                  <a:ext cx="2270436" cy="4924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3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Меню «Перечень реестровых записей ведомственного перечня» </a:t>
                  </a:r>
                  <a:endParaRPr lang="ru-RU" sz="1300" b="1" dirty="0">
                    <a:solidFill>
                      <a:srgbClr val="FFF1CA"/>
                    </a:solidFill>
                    <a:latin typeface="Open Sans Condensed Light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4064261" y="5433054"/>
                  <a:ext cx="196185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3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Меню «</a:t>
                  </a:r>
                  <a:r>
                    <a:rPr lang="ru-RU" sz="14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Ведомственный </a:t>
                  </a:r>
                  <a:r>
                    <a:rPr lang="ru-RU" sz="1400" b="1" dirty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перечень (документ)» </a:t>
                  </a:r>
                </a:p>
              </p:txBody>
            </p:sp>
          </p:grpSp>
        </p:grpSp>
      </p:grpSp>
      <p:grpSp>
        <p:nvGrpSpPr>
          <p:cNvPr id="57" name="Группа 56"/>
          <p:cNvGrpSpPr/>
          <p:nvPr/>
        </p:nvGrpSpPr>
        <p:grpSpPr>
          <a:xfrm>
            <a:off x="625118" y="1742540"/>
            <a:ext cx="460800" cy="460800"/>
            <a:chOff x="852900" y="3546674"/>
            <a:chExt cx="460800" cy="460800"/>
          </a:xfrm>
        </p:grpSpPr>
        <p:sp>
          <p:nvSpPr>
            <p:cNvPr id="58" name="Овал 5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576247" y="5104981"/>
            <a:ext cx="460800" cy="460800"/>
            <a:chOff x="852900" y="3546674"/>
            <a:chExt cx="460800" cy="460800"/>
          </a:xfrm>
        </p:grpSpPr>
        <p:sp>
          <p:nvSpPr>
            <p:cNvPr id="72" name="Овал 7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969564" y="4812618"/>
            <a:ext cx="4554925" cy="352343"/>
            <a:chOff x="351402" y="4829265"/>
            <a:chExt cx="4554925" cy="352343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 flipH="1" flipV="1">
              <a:off x="351402" y="5169747"/>
              <a:ext cx="4554925" cy="2717"/>
            </a:xfrm>
            <a:prstGeom prst="line">
              <a:avLst/>
            </a:prstGeom>
            <a:ln w="22225">
              <a:solidFill>
                <a:srgbClr val="FF9933"/>
              </a:solidFill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4902616" y="4829265"/>
              <a:ext cx="0" cy="352343"/>
            </a:xfrm>
            <a:prstGeom prst="line">
              <a:avLst/>
            </a:prstGeom>
            <a:ln w="22225">
              <a:solidFill>
                <a:srgbClr val="FF9933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Прямоугольная выноска 74"/>
          <p:cNvSpPr/>
          <p:nvPr/>
        </p:nvSpPr>
        <p:spPr>
          <a:xfrm>
            <a:off x="2618257" y="4024677"/>
            <a:ext cx="1523653" cy="1044457"/>
          </a:xfrm>
          <a:prstGeom prst="wedgeRectCallout">
            <a:avLst>
              <a:gd name="adj1" fmla="val 76104"/>
              <a:gd name="adj2" fmla="val -66503"/>
            </a:avLst>
          </a:prstGeom>
          <a:solidFill>
            <a:srgbClr val="0070C0">
              <a:alpha val="82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Возможно редактировать: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Виды учреждений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Категории потребителей;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Показатели объема (качества)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НПА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подведомственную сеть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Дата действия «по» РЗВП </a:t>
            </a:r>
            <a:endParaRPr lang="ru-RU" sz="900" b="1" dirty="0">
              <a:solidFill>
                <a:schemeClr val="bg1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Пятиугольник 75"/>
          <p:cNvSpPr/>
          <p:nvPr/>
        </p:nvSpPr>
        <p:spPr>
          <a:xfrm rot="5400000">
            <a:off x="5208642" y="3428968"/>
            <a:ext cx="631693" cy="2057039"/>
          </a:xfrm>
          <a:prstGeom prst="homePlate">
            <a:avLst>
              <a:gd name="adj" fmla="val 24940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95970" y="4152300"/>
            <a:ext cx="205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Обеспечить внутриведомственное согласование и утверждение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8" name="Пятиугольник 77"/>
          <p:cNvSpPr/>
          <p:nvPr/>
        </p:nvSpPr>
        <p:spPr>
          <a:xfrm rot="16200000">
            <a:off x="5036809" y="5292355"/>
            <a:ext cx="912936" cy="2057039"/>
          </a:xfrm>
          <a:prstGeom prst="homePlate">
            <a:avLst>
              <a:gd name="adj" fmla="val 24940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392089" y="6013021"/>
            <a:ext cx="2212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Сформировать документальную версию Ведомственного перечня, включающего актуальные реестровые записи</a:t>
            </a:r>
          </a:p>
        </p:txBody>
      </p:sp>
      <p:grpSp>
        <p:nvGrpSpPr>
          <p:cNvPr id="83" name="Группа 82"/>
          <p:cNvGrpSpPr/>
          <p:nvPr/>
        </p:nvGrpSpPr>
        <p:grpSpPr>
          <a:xfrm>
            <a:off x="6808902" y="1688308"/>
            <a:ext cx="3645962" cy="1141190"/>
            <a:chOff x="6185844" y="1718813"/>
            <a:chExt cx="3645962" cy="1141190"/>
          </a:xfrm>
        </p:grpSpPr>
        <p:grpSp>
          <p:nvGrpSpPr>
            <p:cNvPr id="84" name="Группа 83"/>
            <p:cNvGrpSpPr/>
            <p:nvPr/>
          </p:nvGrpSpPr>
          <p:grpSpPr>
            <a:xfrm>
              <a:off x="6185844" y="1718813"/>
              <a:ext cx="3645962" cy="1141190"/>
              <a:chOff x="6185844" y="1718813"/>
              <a:chExt cx="3645962" cy="1141190"/>
            </a:xfrm>
          </p:grpSpPr>
          <p:sp>
            <p:nvSpPr>
              <p:cNvPr id="87" name="Молния 86"/>
              <p:cNvSpPr/>
              <p:nvPr/>
            </p:nvSpPr>
            <p:spPr>
              <a:xfrm rot="2565572" flipH="1">
                <a:off x="6185844" y="1826068"/>
                <a:ext cx="409575" cy="1033935"/>
              </a:xfrm>
              <a:prstGeom prst="lightningBol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Скругленный прямоугольник 87"/>
              <p:cNvSpPr/>
              <p:nvPr/>
            </p:nvSpPr>
            <p:spPr>
              <a:xfrm>
                <a:off x="6738334" y="1718813"/>
                <a:ext cx="3093472" cy="618513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85" name="Picture 7" descr="D:\Презентации\Презентации Э_Бюджет\malyiy-biznes-pravovaya-osnova-malogo-predprinimatelstva-v-rossi_malyiy-biznes-pravovaya-osnova-malogo-predprinimatelstva-v-rossii-300x30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4051" y="1761723"/>
              <a:ext cx="467755" cy="51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TextBox 85"/>
            <p:cNvSpPr txBox="1"/>
            <p:nvPr/>
          </p:nvSpPr>
          <p:spPr>
            <a:xfrm>
              <a:off x="6666226" y="1797238"/>
              <a:ext cx="275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Доступно </a:t>
              </a:r>
              <a:r>
                <a: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Пользователю с полномочием </a:t>
              </a:r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«ввод данных»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401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/>
          <p:cNvSpPr/>
          <p:nvPr/>
        </p:nvSpPr>
        <p:spPr>
          <a:xfrm>
            <a:off x="4507367" y="4115355"/>
            <a:ext cx="2050912" cy="450000"/>
          </a:xfrm>
          <a:prstGeom prst="rect">
            <a:avLst/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17315" y="342651"/>
            <a:ext cx="60524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БПГУ</a:t>
            </a:r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1832" y="1167851"/>
            <a:ext cx="113157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с </a:t>
            </a:r>
            <a:r>
              <a:rPr lang="ru-RU" sz="2000" u="sng" dirty="0" smtClean="0"/>
              <a:t>проектами </a:t>
            </a:r>
            <a:r>
              <a:rPr lang="ru-RU" sz="2000" u="sng" dirty="0"/>
              <a:t>реестровых записей </a:t>
            </a:r>
            <a:r>
              <a:rPr lang="ru-RU" sz="1500" dirty="0" smtClean="0"/>
              <a:t>ведомственных перечней в статусе «На согласовании» и «На утверждении»</a:t>
            </a:r>
            <a:r>
              <a:rPr lang="ru-RU" sz="15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6" name="Picture 2" descr="alert, exclamation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46" y="1169630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4431734" y="2533608"/>
            <a:ext cx="2057039" cy="652983"/>
            <a:chOff x="3895147" y="3438771"/>
            <a:chExt cx="2057039" cy="652983"/>
          </a:xfrm>
        </p:grpSpPr>
        <p:sp>
          <p:nvSpPr>
            <p:cNvPr id="15" name="Пятиугольник 14"/>
            <p:cNvSpPr/>
            <p:nvPr/>
          </p:nvSpPr>
          <p:spPr>
            <a:xfrm rot="5400000">
              <a:off x="4597533" y="2737101"/>
              <a:ext cx="652267" cy="2057039"/>
            </a:xfrm>
            <a:prstGeom prst="homePlate">
              <a:avLst>
                <a:gd name="adj" fmla="val 31057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50471" y="3438771"/>
              <a:ext cx="19526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Работа </a:t>
              </a: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 неактуальными проектами реестровых </a:t>
              </a: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записей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Молния 21"/>
          <p:cNvSpPr/>
          <p:nvPr/>
        </p:nvSpPr>
        <p:spPr>
          <a:xfrm rot="7983935" flipH="1" flipV="1">
            <a:off x="3550652" y="3205257"/>
            <a:ext cx="556469" cy="901114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7535056" y="3218092"/>
            <a:ext cx="3469955" cy="583230"/>
            <a:chOff x="6899932" y="1840854"/>
            <a:chExt cx="3469955" cy="592135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6899932" y="1840854"/>
              <a:ext cx="3222305" cy="592135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Picture 7" descr="D:\Презентации\Презентации Э_Бюджет\malyiy-biznes-pravovaya-osnova-malogo-predprinimatelstva-v-rossi_malyiy-biznes-pravovaya-osnova-malogo-predprinimatelstva-v-rossii-300x30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6130" y="1860110"/>
              <a:ext cx="467755" cy="51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7329230" y="1840854"/>
              <a:ext cx="3040657" cy="468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Доступно </a:t>
              </a:r>
              <a:r>
                <a: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Пользователю с полномочием </a:t>
              </a:r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«утверждающий»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373852" y="1721130"/>
            <a:ext cx="5195888" cy="738664"/>
            <a:chOff x="1362075" y="4242911"/>
            <a:chExt cx="4920130" cy="738664"/>
          </a:xfrm>
        </p:grpSpPr>
        <p:sp>
          <p:nvSpPr>
            <p:cNvPr id="28" name="Пятиугольник 27"/>
            <p:cNvSpPr/>
            <p:nvPr/>
          </p:nvSpPr>
          <p:spPr>
            <a:xfrm>
              <a:off x="1362075" y="4257675"/>
              <a:ext cx="1543050" cy="723900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Нашивка 28"/>
            <p:cNvSpPr/>
            <p:nvPr/>
          </p:nvSpPr>
          <p:spPr>
            <a:xfrm>
              <a:off x="2771774" y="4257675"/>
              <a:ext cx="1628776" cy="723900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62075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услуг и работ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24174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Нашивка 13"/>
            <p:cNvSpPr/>
            <p:nvPr/>
          </p:nvSpPr>
          <p:spPr>
            <a:xfrm>
              <a:off x="4257670" y="4257675"/>
              <a:ext cx="1947867" cy="723900"/>
            </a:xfrm>
            <a:custGeom>
              <a:avLst/>
              <a:gdLst>
                <a:gd name="connsiteX0" fmla="*/ 0 w 2138367"/>
                <a:gd name="connsiteY0" fmla="*/ 0 h 723900"/>
                <a:gd name="connsiteX1" fmla="*/ 1947865 w 2138367"/>
                <a:gd name="connsiteY1" fmla="*/ 0 h 723900"/>
                <a:gd name="connsiteX2" fmla="*/ 2138367 w 2138367"/>
                <a:gd name="connsiteY2" fmla="*/ 361950 h 723900"/>
                <a:gd name="connsiteX3" fmla="*/ 1947865 w 2138367"/>
                <a:gd name="connsiteY3" fmla="*/ 723900 h 723900"/>
                <a:gd name="connsiteX4" fmla="*/ 0 w 2138367"/>
                <a:gd name="connsiteY4" fmla="*/ 723900 h 723900"/>
                <a:gd name="connsiteX5" fmla="*/ 190502 w 2138367"/>
                <a:gd name="connsiteY5" fmla="*/ 361950 h 723900"/>
                <a:gd name="connsiteX6" fmla="*/ 0 w 2138367"/>
                <a:gd name="connsiteY6" fmla="*/ 0 h 723900"/>
                <a:gd name="connsiteX0" fmla="*/ 0 w 1947867"/>
                <a:gd name="connsiteY0" fmla="*/ 0 h 723900"/>
                <a:gd name="connsiteX1" fmla="*/ 1947865 w 1947867"/>
                <a:gd name="connsiteY1" fmla="*/ 0 h 723900"/>
                <a:gd name="connsiteX2" fmla="*/ 1947867 w 1947867"/>
                <a:gd name="connsiteY2" fmla="*/ 361950 h 723900"/>
                <a:gd name="connsiteX3" fmla="*/ 1947865 w 1947867"/>
                <a:gd name="connsiteY3" fmla="*/ 723900 h 723900"/>
                <a:gd name="connsiteX4" fmla="*/ 0 w 1947867"/>
                <a:gd name="connsiteY4" fmla="*/ 723900 h 723900"/>
                <a:gd name="connsiteX5" fmla="*/ 190502 w 1947867"/>
                <a:gd name="connsiteY5" fmla="*/ 361950 h 723900"/>
                <a:gd name="connsiteX6" fmla="*/ 0 w 1947867"/>
                <a:gd name="connsiteY6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7" h="723900">
                  <a:moveTo>
                    <a:pt x="0" y="0"/>
                  </a:moveTo>
                  <a:lnTo>
                    <a:pt x="1947865" y="0"/>
                  </a:lnTo>
                  <a:cubicBezTo>
                    <a:pt x="1947866" y="120650"/>
                    <a:pt x="1947866" y="241300"/>
                    <a:pt x="1947867" y="361950"/>
                  </a:cubicBezTo>
                  <a:cubicBezTo>
                    <a:pt x="1947866" y="482600"/>
                    <a:pt x="1947866" y="603250"/>
                    <a:pt x="1947865" y="723900"/>
                  </a:cubicBezTo>
                  <a:lnTo>
                    <a:pt x="0" y="723900"/>
                  </a:lnTo>
                  <a:lnTo>
                    <a:pt x="190502" y="3619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91035" y="4242911"/>
              <a:ext cx="17911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4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«Проекты реестровых записей ведомственного перечня»</a:t>
              </a: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6488775" y="2534324"/>
            <a:ext cx="1670523" cy="450000"/>
          </a:xfrm>
          <a:prstGeom prst="rect">
            <a:avLst/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61213" y="2534324"/>
            <a:ext cx="1670523" cy="450000"/>
          </a:xfrm>
          <a:prstGeom prst="rect">
            <a:avLst/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61212" y="2478405"/>
            <a:ext cx="1670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 статусе </a:t>
            </a:r>
          </a:p>
          <a:p>
            <a:pPr algn="ctr"/>
            <a:r>
              <a:rPr lang="ru-RU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pitchFamily="34" charset="0"/>
                <a:cs typeface="Times New Roman" panose="02020603050405020304" pitchFamily="18" charset="0"/>
              </a:rPr>
              <a:t>«На согласовании»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66337" y="2496182"/>
            <a:ext cx="1952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 статусе </a:t>
            </a:r>
          </a:p>
          <a:p>
            <a:pPr algn="ctr"/>
            <a:r>
              <a:rPr lang="ru-RU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pitchFamily="34" charset="0"/>
                <a:cs typeface="Times New Roman" panose="02020603050405020304" pitchFamily="18" charset="0"/>
              </a:rPr>
              <a:t>«На утверждении»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249156" y="3151344"/>
            <a:ext cx="3217262" cy="618513"/>
            <a:chOff x="5595641" y="1840854"/>
            <a:chExt cx="3217262" cy="618513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5719431" y="1840854"/>
              <a:ext cx="3093472" cy="618513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Picture 7" descr="D:\Презентации\Презентации Э_Бюджет\malyiy-biznes-pravovaya-osnova-malogo-predprinimatelstva-v-rossi_malyiy-biznes-pravovaya-osnova-malogo-predprinimatelstva-v-rossii-300x30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3466" y="1873676"/>
              <a:ext cx="467755" cy="51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5595641" y="1909191"/>
              <a:ext cx="275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Доступно </a:t>
              </a:r>
              <a:r>
                <a: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Пользователю с полномочием </a:t>
              </a:r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«согласующий»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44" name="Молния 43"/>
          <p:cNvSpPr/>
          <p:nvPr/>
        </p:nvSpPr>
        <p:spPr>
          <a:xfrm rot="13602972" flipV="1">
            <a:off x="7018419" y="3329735"/>
            <a:ext cx="409575" cy="745851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4533641" y="3365780"/>
            <a:ext cx="2057039" cy="458637"/>
            <a:chOff x="3895146" y="3439487"/>
            <a:chExt cx="2057039" cy="458637"/>
          </a:xfrm>
        </p:grpSpPr>
        <p:sp>
          <p:nvSpPr>
            <p:cNvPr id="46" name="Пятиугольник 45"/>
            <p:cNvSpPr/>
            <p:nvPr/>
          </p:nvSpPr>
          <p:spPr>
            <a:xfrm rot="5400000">
              <a:off x="4694347" y="2640286"/>
              <a:ext cx="458637" cy="2057039"/>
            </a:xfrm>
            <a:prstGeom prst="homePlate">
              <a:avLst>
                <a:gd name="adj" fmla="val 31057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950471" y="3457561"/>
              <a:ext cx="1952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Отклонение реестровой записи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620523" y="4078745"/>
            <a:ext cx="1952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 статусе </a:t>
            </a:r>
          </a:p>
          <a:p>
            <a:pPr algn="ctr"/>
            <a:r>
              <a:rPr lang="ru-RU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pitchFamily="34" charset="0"/>
                <a:cs typeface="Times New Roman" panose="02020603050405020304" pitchFamily="18" charset="0"/>
              </a:rPr>
              <a:t>«Не согласован»</a:t>
            </a:r>
            <a:endParaRPr lang="ru-RU" sz="16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5" name="Группа 64"/>
          <p:cNvGrpSpPr/>
          <p:nvPr/>
        </p:nvGrpSpPr>
        <p:grpSpPr>
          <a:xfrm>
            <a:off x="4514001" y="4591132"/>
            <a:ext cx="2057039" cy="591756"/>
            <a:chOff x="3895145" y="3439487"/>
            <a:chExt cx="2057039" cy="591756"/>
          </a:xfrm>
        </p:grpSpPr>
        <p:sp>
          <p:nvSpPr>
            <p:cNvPr id="66" name="Пятиугольник 65"/>
            <p:cNvSpPr/>
            <p:nvPr/>
          </p:nvSpPr>
          <p:spPr>
            <a:xfrm rot="5400000">
              <a:off x="4627787" y="2706845"/>
              <a:ext cx="591756" cy="2057039"/>
            </a:xfrm>
            <a:prstGeom prst="homePlate">
              <a:avLst>
                <a:gd name="adj" fmla="val 35886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963874" y="3439487"/>
              <a:ext cx="19526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Перевод реестровой записи в статус «черновик»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4446941" y="5072778"/>
            <a:ext cx="2470485" cy="328850"/>
            <a:chOff x="4416090" y="5365420"/>
            <a:chExt cx="2470485" cy="328850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4416090" y="5365420"/>
              <a:ext cx="2470485" cy="328850"/>
              <a:chOff x="4350888" y="4101215"/>
              <a:chExt cx="2652724" cy="328850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4350888" y="4101215"/>
                <a:ext cx="2652724" cy="328850"/>
              </a:xfrm>
              <a:prstGeom prst="roundRect">
                <a:avLst/>
              </a:prstGeom>
              <a:noFill/>
              <a:ln w="2222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612978" y="4127140"/>
                <a:ext cx="22901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Нажать кнопку «Н</a:t>
                </a:r>
                <a:r>
                  <a:rPr lang="ru-RU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а редактирование»</a:t>
                </a:r>
                <a:endPara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0" name="Группа 69"/>
            <p:cNvGrpSpPr/>
            <p:nvPr/>
          </p:nvGrpSpPr>
          <p:grpSpPr>
            <a:xfrm>
              <a:off x="4455160" y="5400318"/>
              <a:ext cx="197510" cy="233514"/>
              <a:chOff x="1343025" y="2724150"/>
              <a:chExt cx="457200" cy="540543"/>
            </a:xfrm>
          </p:grpSpPr>
          <p:sp>
            <p:nvSpPr>
              <p:cNvPr id="71" name="Загнутый угол 70"/>
              <p:cNvSpPr/>
              <p:nvPr/>
            </p:nvSpPr>
            <p:spPr>
              <a:xfrm flipV="1">
                <a:off x="1343025" y="2724150"/>
                <a:ext cx="457200" cy="540543"/>
              </a:xfrm>
              <a:prstGeom prst="foldedCorner">
                <a:avLst>
                  <a:gd name="adj" fmla="val 3125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Блок-схема: извлечение 71"/>
              <p:cNvSpPr/>
              <p:nvPr/>
            </p:nvSpPr>
            <p:spPr>
              <a:xfrm rot="5400000">
                <a:off x="1336834" y="2940843"/>
                <a:ext cx="342900" cy="304800"/>
              </a:xfrm>
              <a:prstGeom prst="flowChartExtra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2" name="Группа 81"/>
          <p:cNvGrpSpPr/>
          <p:nvPr/>
        </p:nvGrpSpPr>
        <p:grpSpPr>
          <a:xfrm>
            <a:off x="2763008" y="6074043"/>
            <a:ext cx="2009695" cy="620378"/>
            <a:chOff x="1911958" y="5413844"/>
            <a:chExt cx="2009695" cy="620378"/>
          </a:xfrm>
        </p:grpSpPr>
        <p:pic>
          <p:nvPicPr>
            <p:cNvPr id="86" name="Picture 11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9797" y="5532087"/>
              <a:ext cx="401988" cy="401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Скругленный прямоугольник 86"/>
            <p:cNvSpPr/>
            <p:nvPr/>
          </p:nvSpPr>
          <p:spPr>
            <a:xfrm>
              <a:off x="1911958" y="5413844"/>
              <a:ext cx="2001679" cy="620378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272002" y="5458420"/>
              <a:ext cx="16496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</a:t>
              </a:r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ильтр-папка </a:t>
              </a:r>
            </a:p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 формировании (мое)»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4577419" y="5516269"/>
            <a:ext cx="2058096" cy="806886"/>
            <a:chOff x="3843776" y="5227335"/>
            <a:chExt cx="2058096" cy="806886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3843776" y="5249391"/>
              <a:ext cx="2058096" cy="7848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849696" y="5227335"/>
              <a:ext cx="204625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5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</a:t>
              </a:r>
              <a:r>
                <a:rPr lang="ru-RU" sz="15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Проекты реестровых записей ведомственного перечня» </a:t>
              </a: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4340839" y="3702660"/>
            <a:ext cx="2470485" cy="328850"/>
            <a:chOff x="4416090" y="5365420"/>
            <a:chExt cx="2470485" cy="328850"/>
          </a:xfrm>
        </p:grpSpPr>
        <p:grpSp>
          <p:nvGrpSpPr>
            <p:cNvPr id="94" name="Группа 93"/>
            <p:cNvGrpSpPr/>
            <p:nvPr/>
          </p:nvGrpSpPr>
          <p:grpSpPr>
            <a:xfrm>
              <a:off x="4416090" y="5365420"/>
              <a:ext cx="2470485" cy="328850"/>
              <a:chOff x="4350888" y="4101215"/>
              <a:chExt cx="2652724" cy="328850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4350888" y="4101215"/>
                <a:ext cx="2652724" cy="328850"/>
              </a:xfrm>
              <a:prstGeom prst="roundRect">
                <a:avLst/>
              </a:prstGeom>
              <a:noFill/>
              <a:ln w="2222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4612978" y="4127140"/>
                <a:ext cx="22901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Нажать кнопку </a:t>
                </a:r>
                <a:r>
                  <a:rPr lang="ru-RU" sz="1200" b="1" dirty="0" smtClean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«Отклонить»</a:t>
                </a:r>
                <a:endPara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4455160" y="5400318"/>
              <a:ext cx="197510" cy="233514"/>
              <a:chOff x="1343025" y="2724150"/>
              <a:chExt cx="457200" cy="540543"/>
            </a:xfrm>
          </p:grpSpPr>
          <p:sp>
            <p:nvSpPr>
              <p:cNvPr id="96" name="Загнутый угол 95"/>
              <p:cNvSpPr/>
              <p:nvPr/>
            </p:nvSpPr>
            <p:spPr>
              <a:xfrm flipV="1">
                <a:off x="1343025" y="2724150"/>
                <a:ext cx="457200" cy="540543"/>
              </a:xfrm>
              <a:prstGeom prst="foldedCorner">
                <a:avLst>
                  <a:gd name="adj" fmla="val 3125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Блок-схема: извлечение 96"/>
              <p:cNvSpPr/>
              <p:nvPr/>
            </p:nvSpPr>
            <p:spPr>
              <a:xfrm rot="5400000">
                <a:off x="1336834" y="2940843"/>
                <a:ext cx="342900" cy="304800"/>
              </a:xfrm>
              <a:prstGeom prst="flowChartExtra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16"/>
          <p:cNvGrpSpPr/>
          <p:nvPr/>
        </p:nvGrpSpPr>
        <p:grpSpPr>
          <a:xfrm>
            <a:off x="5276435" y="2860457"/>
            <a:ext cx="460800" cy="581075"/>
            <a:chOff x="852900" y="3426399"/>
            <a:chExt cx="460800" cy="581075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852900" y="3546674"/>
              <a:ext cx="460800" cy="460800"/>
              <a:chOff x="852900" y="3546674"/>
              <a:chExt cx="460800" cy="460800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993300" y="3687074"/>
                <a:ext cx="180000" cy="1800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5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014052" y="3426399"/>
              <a:ext cx="1384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E3455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!</a:t>
              </a:r>
              <a:endParaRPr lang="ru-RU" sz="3000" b="1" dirty="0">
                <a:solidFill>
                  <a:srgbClr val="E345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1" name="Пятиугольник 100"/>
          <p:cNvSpPr/>
          <p:nvPr/>
        </p:nvSpPr>
        <p:spPr>
          <a:xfrm>
            <a:off x="6729675" y="5538325"/>
            <a:ext cx="2229326" cy="784830"/>
          </a:xfrm>
          <a:prstGeom prst="homePlate">
            <a:avLst>
              <a:gd name="adj" fmla="val 31057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11324" y="5595648"/>
            <a:ext cx="1952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Работа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 неактуальными проектами реестровых записей в статусе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«</a:t>
            </a:r>
            <a:r>
              <a:rPr lang="ru-RU" sz="1600" b="1" u="sng" dirty="0" smtClean="0">
                <a:solidFill>
                  <a:srgbClr val="C00000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черновик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03" name="Горизонтальный свиток 102"/>
          <p:cNvSpPr/>
          <p:nvPr/>
        </p:nvSpPr>
        <p:spPr>
          <a:xfrm>
            <a:off x="8965300" y="5267123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см. слайд 7</a:t>
            </a:r>
            <a:endParaRPr lang="ru-RU" sz="14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11051" y="4597524"/>
            <a:ext cx="4048429" cy="686911"/>
            <a:chOff x="311051" y="4597524"/>
            <a:chExt cx="4048429" cy="686911"/>
          </a:xfrm>
        </p:grpSpPr>
        <p:sp>
          <p:nvSpPr>
            <p:cNvPr id="75" name="Молния 74"/>
            <p:cNvSpPr/>
            <p:nvPr/>
          </p:nvSpPr>
          <p:spPr>
            <a:xfrm rot="7840486" flipH="1" flipV="1">
              <a:off x="3630688" y="4555644"/>
              <a:ext cx="556469" cy="901114"/>
            </a:xfrm>
            <a:prstGeom prst="lightningBol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03"/>
            <p:cNvGrpSpPr/>
            <p:nvPr/>
          </p:nvGrpSpPr>
          <p:grpSpPr>
            <a:xfrm>
              <a:off x="311051" y="4597524"/>
              <a:ext cx="3217262" cy="618513"/>
              <a:chOff x="5595641" y="1840854"/>
              <a:chExt cx="3217262" cy="618513"/>
            </a:xfrm>
          </p:grpSpPr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5719431" y="1840854"/>
                <a:ext cx="3093472" cy="618513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6" name="Picture 7" descr="D:\Презентации\Презентации Э_Бюджет\malyiy-biznes-pravovaya-osnova-malogo-predprinimatelstva-v-rossi_malyiy-biznes-pravovaya-osnova-malogo-predprinimatelstva-v-rossii-300x30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93466" y="1873676"/>
                <a:ext cx="467755" cy="517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TextBox 106"/>
              <p:cNvSpPr txBox="1"/>
              <p:nvPr/>
            </p:nvSpPr>
            <p:spPr>
              <a:xfrm>
                <a:off x="5595641" y="1909191"/>
                <a:ext cx="27576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Доступно </a:t>
                </a:r>
                <a:r>
                  <a:rPr lang="ru-RU" sz="1200" b="1" cap="all" dirty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Пользователю с полномочием </a:t>
                </a:r>
                <a:r>
                  <a:rPr lang="ru-RU" sz="1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«ввод данных»</a:t>
                </a:r>
                <a:endPara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1897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62875" y="327887"/>
            <a:ext cx="3966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b="1" smtClean="0">
                <a:solidFill>
                  <a:srgbClr val="2E75B6"/>
                </a:solidFill>
                <a:latin typeface="Open Sans Condensed Light" charset="0"/>
              </a:rPr>
              <a:t>Актуализация ВПГУ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по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Сводному реестру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876" y="1276350"/>
            <a:ext cx="11756123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300" b="1" dirty="0"/>
              <a:t>Перед формированием документальной версии Ведомственного перечня услуг и работ необходимо убедиться, что реестровые записи </a:t>
            </a:r>
            <a:r>
              <a:rPr lang="ru-RU" sz="1300" b="1" dirty="0" smtClean="0"/>
              <a:t>содержат </a:t>
            </a:r>
            <a:r>
              <a:rPr lang="ru-RU" sz="1300" b="1" dirty="0"/>
              <a:t>актуальные сведения по подведомственным учреждениям</a:t>
            </a:r>
            <a:r>
              <a:rPr lang="ru-RU" sz="13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7" name="Picture 2" descr="alert, exclamation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6" y="1321292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Штриховая стрелка вправо 11"/>
          <p:cNvSpPr/>
          <p:nvPr/>
        </p:nvSpPr>
        <p:spPr>
          <a:xfrm>
            <a:off x="2289836" y="3571874"/>
            <a:ext cx="886065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75901" y="1847850"/>
            <a:ext cx="8905875" cy="4524375"/>
          </a:xfrm>
          <a:prstGeom prst="roundRect">
            <a:avLst>
              <a:gd name="adj" fmla="val 4127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иугольник 17"/>
          <p:cNvSpPr/>
          <p:nvPr/>
        </p:nvSpPr>
        <p:spPr>
          <a:xfrm>
            <a:off x="3286125" y="3281362"/>
            <a:ext cx="3151636" cy="1657350"/>
          </a:xfrm>
          <a:prstGeom prst="homePlate">
            <a:avLst>
              <a:gd name="adj" fmla="val 13563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Система </a:t>
            </a:r>
            <a:r>
              <a:rPr lang="ru-RU" sz="13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автоматически в режиме реального времени осуществляет проверку актуальности по Сводному реестру . </a:t>
            </a:r>
          </a:p>
          <a:p>
            <a:pPr algn="ctr"/>
            <a:r>
              <a:rPr lang="ru-RU" sz="13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Признаки </a:t>
            </a:r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неактуальности данных об организации отображаются в списковых формах формуляров в поле «Актуальность по </a:t>
            </a:r>
            <a:r>
              <a:rPr lang="ru-RU" sz="1300" b="1" dirty="0" err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СвР</a:t>
            </a:r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» со значением «Устаревший </a:t>
            </a:r>
            <a:r>
              <a:rPr lang="ru-RU" sz="1300" b="1" dirty="0" err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СвР</a:t>
            </a:r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» </a:t>
            </a:r>
            <a:r>
              <a:rPr lang="ru-RU" sz="1300" b="1" u="sng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 виде восклицательного знака синего цвета</a:t>
            </a:r>
          </a:p>
        </p:txBody>
      </p:sp>
      <p:pic>
        <p:nvPicPr>
          <p:cNvPr id="17" name="Рисунок 16" descr="C:\Users\serei\Downloads\Инструкции\Перечень РЗ СвР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33" b="21240"/>
          <a:stretch/>
        </p:blipFill>
        <p:spPr bwMode="auto">
          <a:xfrm>
            <a:off x="6504436" y="1925135"/>
            <a:ext cx="5414400" cy="211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serei\Downloads\Инструкции\ВП по СвР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38" b="19584"/>
          <a:stretch/>
        </p:blipFill>
        <p:spPr bwMode="auto">
          <a:xfrm>
            <a:off x="6504436" y="4184810"/>
            <a:ext cx="5414400" cy="211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99085" y="3571874"/>
            <a:ext cx="2190750" cy="1076325"/>
          </a:xfrm>
          <a:prstGeom prst="rect">
            <a:avLst/>
          </a:prstGeom>
          <a:solidFill>
            <a:srgbClr val="ECD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Войти в меню «Перечень реестровых записей» и/или в меню «Ведомственный перечень (документ)»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045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76901" y="327887"/>
            <a:ext cx="60524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</a:t>
            </a:r>
            <a:r>
              <a:rPr lang="ru-RU" dirty="0" err="1"/>
              <a:t>СвР</a:t>
            </a:r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73851" y="1189371"/>
            <a:ext cx="10355501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600" dirty="0"/>
              <a:t>При выявлении неактуальных по </a:t>
            </a:r>
            <a:r>
              <a:rPr lang="ru-RU" sz="1600" dirty="0" err="1"/>
              <a:t>СвР</a:t>
            </a:r>
            <a:r>
              <a:rPr lang="ru-RU" sz="1600" dirty="0"/>
              <a:t> документов требуется выполнение действий по их актуализации</a:t>
            </a:r>
            <a:r>
              <a:rPr lang="ru-RU" sz="15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6" name="Picture 2" descr="alert, exclamation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18" y="1165451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Группа 41"/>
          <p:cNvGrpSpPr/>
          <p:nvPr/>
        </p:nvGrpSpPr>
        <p:grpSpPr>
          <a:xfrm>
            <a:off x="726563" y="1774832"/>
            <a:ext cx="5157364" cy="705246"/>
            <a:chOff x="230593" y="1648598"/>
            <a:chExt cx="5157364" cy="705246"/>
          </a:xfrm>
        </p:grpSpPr>
        <p:sp>
          <p:nvSpPr>
            <p:cNvPr id="9" name="Прямоугольная выноска 8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Нашивка 9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0593" y="1656961"/>
              <a:ext cx="3141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Выбор реестровых записей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Ведомственного перечня,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включенных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 документ и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потерявший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актуальность по </a:t>
              </a:r>
              <a:r>
                <a:rPr lang="ru-RU" sz="1000" b="1" dirty="0" err="1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СвР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Нашивка 40"/>
            <p:cNvSpPr/>
            <p:nvPr/>
          </p:nvSpPr>
          <p:spPr>
            <a:xfrm>
              <a:off x="3295614" y="1648598"/>
              <a:ext cx="1931378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04215" y="1656968"/>
              <a:ext cx="19837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(документ)»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365321" y="2459264"/>
            <a:ext cx="5138423" cy="705246"/>
            <a:chOff x="221297" y="1648598"/>
            <a:chExt cx="5138423" cy="705246"/>
          </a:xfrm>
        </p:grpSpPr>
        <p:sp>
          <p:nvSpPr>
            <p:cNvPr id="44" name="Прямоугольная выноска 43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Нашивка 44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1297" y="1759044"/>
              <a:ext cx="30014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Актуализировать информацию об 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учредителе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Нашивка 40"/>
            <p:cNvSpPr/>
            <p:nvPr/>
          </p:nvSpPr>
          <p:spPr>
            <a:xfrm>
              <a:off x="3295614" y="1648598"/>
              <a:ext cx="1931378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75978" y="1656968"/>
              <a:ext cx="19837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справочника «Информация об Учредителе)»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2087640" y="3164510"/>
            <a:ext cx="5138423" cy="705246"/>
            <a:chOff x="221297" y="1648598"/>
            <a:chExt cx="5138423" cy="705246"/>
          </a:xfrm>
        </p:grpSpPr>
        <p:sp>
          <p:nvSpPr>
            <p:cNvPr id="50" name="Прямоугольная выноска 49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Нашивка 50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21297" y="1698145"/>
              <a:ext cx="30014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Актуализировать информацию о подведомственной сети учредителя</a:t>
              </a:r>
            </a:p>
          </p:txBody>
        </p:sp>
        <p:sp>
          <p:nvSpPr>
            <p:cNvPr id="53" name="Нашивка 40"/>
            <p:cNvSpPr/>
            <p:nvPr/>
          </p:nvSpPr>
          <p:spPr>
            <a:xfrm>
              <a:off x="3295614" y="1648598"/>
              <a:ext cx="1931378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75978" y="1656968"/>
              <a:ext cx="19837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справочника «Настройка подведомственной </a:t>
              </a:r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сети»</a:t>
              </a:r>
              <a:endParaRPr lang="ru-RU" sz="10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2674262" y="3840390"/>
            <a:ext cx="5336111" cy="748688"/>
            <a:chOff x="217390" y="1605156"/>
            <a:chExt cx="5336111" cy="748688"/>
          </a:xfrm>
        </p:grpSpPr>
        <p:sp>
          <p:nvSpPr>
            <p:cNvPr id="56" name="Прямоугольная выноска 55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Нашивка 56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17390" y="1605156"/>
              <a:ext cx="31546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Сформировать новые версии выявленных реестровых записей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ВПГУ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 виде проектов реестровых записей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ВПГУ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 основании реестровых записей Базовых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перечне с актуальной подведомственной сетью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Нашивка 40"/>
            <p:cNvSpPr/>
            <p:nvPr/>
          </p:nvSpPr>
          <p:spPr>
            <a:xfrm>
              <a:off x="3272075" y="1658236"/>
              <a:ext cx="2281426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72071" y="1609337"/>
              <a:ext cx="21814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«Реестр 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записей ведомственного перечня», «Проекты реестровых записей ведомственного перечня»</a:t>
              </a: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441536" y="4568699"/>
            <a:ext cx="5336111" cy="748688"/>
            <a:chOff x="217390" y="1605156"/>
            <a:chExt cx="5336111" cy="748688"/>
          </a:xfrm>
        </p:grpSpPr>
        <p:sp>
          <p:nvSpPr>
            <p:cNvPr id="64" name="Прямоугольная выноска 63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Нашивка 64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17390" y="1605156"/>
              <a:ext cx="31546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внутриведомственное согласование и утверждение проектов реестровых записей ВПГУ для автоматического формирования реестра записей ВПГУ</a:t>
              </a:r>
            </a:p>
          </p:txBody>
        </p:sp>
        <p:sp>
          <p:nvSpPr>
            <p:cNvPr id="67" name="Нашивка 40"/>
            <p:cNvSpPr/>
            <p:nvPr/>
          </p:nvSpPr>
          <p:spPr>
            <a:xfrm>
              <a:off x="3272075" y="1658236"/>
              <a:ext cx="2281426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72071" y="1667979"/>
              <a:ext cx="2181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Проекты реестровых записей ведомственного перечня»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259371" y="1760559"/>
            <a:ext cx="460800" cy="460800"/>
            <a:chOff x="852900" y="3546674"/>
            <a:chExt cx="460800" cy="460800"/>
          </a:xfrm>
        </p:grpSpPr>
        <p:sp>
          <p:nvSpPr>
            <p:cNvPr id="81" name="Овал 80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913819" y="2437289"/>
            <a:ext cx="460800" cy="460800"/>
            <a:chOff x="852900" y="3546674"/>
            <a:chExt cx="460800" cy="460800"/>
          </a:xfrm>
        </p:grpSpPr>
        <p:sp>
          <p:nvSpPr>
            <p:cNvPr id="84" name="Овал 8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626840" y="3167667"/>
            <a:ext cx="460800" cy="460800"/>
            <a:chOff x="852900" y="3546674"/>
            <a:chExt cx="460800" cy="460800"/>
          </a:xfrm>
        </p:grpSpPr>
        <p:sp>
          <p:nvSpPr>
            <p:cNvPr id="87" name="Овал 86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2226667" y="3862797"/>
            <a:ext cx="460800" cy="460800"/>
            <a:chOff x="852900" y="3546674"/>
            <a:chExt cx="460800" cy="460800"/>
          </a:xfrm>
        </p:grpSpPr>
        <p:sp>
          <p:nvSpPr>
            <p:cNvPr id="90" name="Овал 8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980736" y="4615298"/>
            <a:ext cx="460800" cy="460800"/>
            <a:chOff x="852900" y="3546674"/>
            <a:chExt cx="460800" cy="460800"/>
          </a:xfrm>
        </p:grpSpPr>
        <p:sp>
          <p:nvSpPr>
            <p:cNvPr id="93" name="Овал 9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Скругленный прямоугольник 9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3510387" y="5303965"/>
            <a:ext cx="460800" cy="460800"/>
            <a:chOff x="852900" y="3546674"/>
            <a:chExt cx="460800" cy="460800"/>
          </a:xfrm>
        </p:grpSpPr>
        <p:sp>
          <p:nvSpPr>
            <p:cNvPr id="96" name="Овал 9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Скругленный прямоугольник 9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5669621" y="6020175"/>
            <a:ext cx="5389398" cy="553998"/>
            <a:chOff x="230595" y="1609131"/>
            <a:chExt cx="5389398" cy="553998"/>
          </a:xfrm>
        </p:grpSpPr>
        <p:sp>
          <p:nvSpPr>
            <p:cNvPr id="62" name="Прямоугольная выноска 61"/>
            <p:cNvSpPr/>
            <p:nvPr/>
          </p:nvSpPr>
          <p:spPr>
            <a:xfrm>
              <a:off x="230595" y="1667978"/>
              <a:ext cx="3207968" cy="439200"/>
            </a:xfrm>
            <a:prstGeom prst="wedgeRectCallout">
              <a:avLst>
                <a:gd name="adj1" fmla="val 21189"/>
                <a:gd name="adj2" fmla="val 45900"/>
              </a:avLst>
            </a:prstGeom>
            <a:solidFill>
              <a:srgbClr val="FF9933"/>
            </a:solidFill>
            <a:ln w="3175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30595" y="1609131"/>
              <a:ext cx="31546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pitchFamily="34" charset="0"/>
                  <a:cs typeface="Times New Roman" panose="02020603050405020304" pitchFamily="18" charset="0"/>
                </a:rPr>
                <a:t>Автоматическое  обновление списка актуальных реестровых записей</a:t>
              </a:r>
              <a:endParaRPr lang="ru-RU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Нашивка 40"/>
            <p:cNvSpPr/>
            <p:nvPr/>
          </p:nvSpPr>
          <p:spPr>
            <a:xfrm>
              <a:off x="3272075" y="1658236"/>
              <a:ext cx="2281426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438563" y="1689323"/>
              <a:ext cx="2181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«Реестр записей ведомственного перечня»</a:t>
              </a:r>
              <a:endParaRPr lang="ru-RU" sz="10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3994653" y="5271487"/>
            <a:ext cx="5336111" cy="748688"/>
            <a:chOff x="217390" y="1605156"/>
            <a:chExt cx="5336111" cy="748688"/>
          </a:xfrm>
        </p:grpSpPr>
        <p:sp>
          <p:nvSpPr>
            <p:cNvPr id="78" name="Прямоугольная выноска 77"/>
            <p:cNvSpPr/>
            <p:nvPr/>
          </p:nvSpPr>
          <p:spPr>
            <a:xfrm>
              <a:off x="230595" y="1648598"/>
              <a:ext cx="3207968" cy="475477"/>
            </a:xfrm>
            <a:prstGeom prst="wedgeRectCallout">
              <a:avLst>
                <a:gd name="adj1" fmla="val 21189"/>
                <a:gd name="adj2" fmla="val 87968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Нашивка 79"/>
            <p:cNvSpPr/>
            <p:nvPr/>
          </p:nvSpPr>
          <p:spPr>
            <a:xfrm rot="5400000">
              <a:off x="2362301" y="1825640"/>
              <a:ext cx="285754" cy="770653"/>
            </a:xfrm>
            <a:prstGeom prst="chevron">
              <a:avLst>
                <a:gd name="adj" fmla="val 47222"/>
              </a:avLst>
            </a:prstGeom>
            <a:solidFill>
              <a:srgbClr val="ECD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6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17390" y="1605156"/>
              <a:ext cx="31546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внутриведомственное согласование и утверждение проектов реестровых записей ВПГУ для автоматического формирования реестра записей ВПГУ</a:t>
              </a:r>
            </a:p>
          </p:txBody>
        </p:sp>
        <p:sp>
          <p:nvSpPr>
            <p:cNvPr id="99" name="Нашивка 40"/>
            <p:cNvSpPr/>
            <p:nvPr/>
          </p:nvSpPr>
          <p:spPr>
            <a:xfrm>
              <a:off x="3272075" y="1658236"/>
              <a:ext cx="2281426" cy="467114"/>
            </a:xfrm>
            <a:custGeom>
              <a:avLst/>
              <a:gdLst>
                <a:gd name="connsiteX0" fmla="*/ 0 w 1791248"/>
                <a:gd name="connsiteY0" fmla="*/ 0 h 467114"/>
                <a:gd name="connsiteX1" fmla="*/ 1668322 w 1791248"/>
                <a:gd name="connsiteY1" fmla="*/ 0 h 467114"/>
                <a:gd name="connsiteX2" fmla="*/ 1791248 w 1791248"/>
                <a:gd name="connsiteY2" fmla="*/ 233557 h 467114"/>
                <a:gd name="connsiteX3" fmla="*/ 1668322 w 1791248"/>
                <a:gd name="connsiteY3" fmla="*/ 467114 h 467114"/>
                <a:gd name="connsiteX4" fmla="*/ 0 w 1791248"/>
                <a:gd name="connsiteY4" fmla="*/ 467114 h 467114"/>
                <a:gd name="connsiteX5" fmla="*/ 122926 w 1791248"/>
                <a:gd name="connsiteY5" fmla="*/ 233557 h 467114"/>
                <a:gd name="connsiteX6" fmla="*/ 0 w 1791248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33557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  <a:gd name="connsiteX0" fmla="*/ 0 w 1686473"/>
                <a:gd name="connsiteY0" fmla="*/ 0 h 467114"/>
                <a:gd name="connsiteX1" fmla="*/ 1668322 w 1686473"/>
                <a:gd name="connsiteY1" fmla="*/ 0 h 467114"/>
                <a:gd name="connsiteX2" fmla="*/ 1686473 w 1686473"/>
                <a:gd name="connsiteY2" fmla="*/ 224032 h 467114"/>
                <a:gd name="connsiteX3" fmla="*/ 1668322 w 1686473"/>
                <a:gd name="connsiteY3" fmla="*/ 467114 h 467114"/>
                <a:gd name="connsiteX4" fmla="*/ 0 w 1686473"/>
                <a:gd name="connsiteY4" fmla="*/ 467114 h 467114"/>
                <a:gd name="connsiteX5" fmla="*/ 122926 w 1686473"/>
                <a:gd name="connsiteY5" fmla="*/ 233557 h 467114"/>
                <a:gd name="connsiteX6" fmla="*/ 0 w 1686473"/>
                <a:gd name="connsiteY6" fmla="*/ 0 h 4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6473" h="467114">
                  <a:moveTo>
                    <a:pt x="0" y="0"/>
                  </a:moveTo>
                  <a:lnTo>
                    <a:pt x="1668322" y="0"/>
                  </a:lnTo>
                  <a:lnTo>
                    <a:pt x="1686473" y="224032"/>
                  </a:lnTo>
                  <a:lnTo>
                    <a:pt x="1668322" y="467114"/>
                  </a:lnTo>
                  <a:lnTo>
                    <a:pt x="0" y="467114"/>
                  </a:lnTo>
                  <a:lnTo>
                    <a:pt x="122926" y="2335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372071" y="1667979"/>
              <a:ext cx="2181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</a:t>
              </a:r>
              <a:r>
                <a:rPr lang="ru-RU" sz="10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Проекты реестровых записей ведомственного перечня»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383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/>
          <p:nvPr/>
        </p:nvSpPr>
        <p:spPr>
          <a:xfrm>
            <a:off x="556781" y="3367663"/>
            <a:ext cx="1041809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</a:t>
            </a:r>
            <a:r>
              <a:rPr lang="ru-RU" sz="1500" dirty="0" smtClean="0"/>
              <a:t>по </a:t>
            </a:r>
            <a:r>
              <a:rPr lang="ru-RU" sz="1600" dirty="0" smtClean="0"/>
              <a:t>актуализации данных об Учредителе </a:t>
            </a:r>
            <a:r>
              <a:rPr lang="ru-RU" sz="1600" dirty="0"/>
              <a:t>в утвержденных записях ВПГУ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49632" y="1551401"/>
            <a:ext cx="6593009" cy="490198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76062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31726" y="327887"/>
            <a:ext cx="6041198" cy="6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</a:t>
            </a:r>
            <a:r>
              <a:rPr lang="ru-RU" dirty="0" err="1" smtClean="0"/>
              <a:t>СвР</a:t>
            </a:r>
            <a:r>
              <a:rPr lang="ru-RU" dirty="0" smtClean="0"/>
              <a:t> в части сведений </a:t>
            </a:r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Учредителе</a:t>
            </a:r>
            <a:endParaRPr lang="ru-RU" altLang="ru-RU" sz="2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12952" y="992888"/>
            <a:ext cx="460800" cy="460800"/>
            <a:chOff x="852900" y="3546674"/>
            <a:chExt cx="460800" cy="460800"/>
          </a:xfrm>
        </p:grpSpPr>
        <p:sp>
          <p:nvSpPr>
            <p:cNvPr id="6" name="Овал 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73752" y="1063088"/>
            <a:ext cx="1041809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</a:t>
            </a:r>
            <a:r>
              <a:rPr lang="ru-RU" sz="1500" dirty="0" smtClean="0"/>
              <a:t>по актуализации </a:t>
            </a:r>
            <a:r>
              <a:rPr lang="ru-RU" sz="1600" dirty="0" smtClean="0"/>
              <a:t>данных об Учредителе </a:t>
            </a:r>
            <a:r>
              <a:rPr lang="ru-RU" sz="1600" dirty="0"/>
              <a:t>в справочнике «Информация об учредителе</a:t>
            </a:r>
            <a:r>
              <a:rPr lang="ru-RU" sz="1600" dirty="0" smtClean="0"/>
              <a:t>» (в случае необходимости)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278477" y="1484384"/>
            <a:ext cx="4626365" cy="452447"/>
            <a:chOff x="278477" y="1484384"/>
            <a:chExt cx="4626365" cy="452447"/>
          </a:xfrm>
        </p:grpSpPr>
        <p:sp>
          <p:nvSpPr>
            <p:cNvPr id="19" name="Пятиугольник 18"/>
            <p:cNvSpPr/>
            <p:nvPr/>
          </p:nvSpPr>
          <p:spPr>
            <a:xfrm>
              <a:off x="278477" y="1518905"/>
              <a:ext cx="1416973" cy="408116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Нашивка 19"/>
            <p:cNvSpPr/>
            <p:nvPr/>
          </p:nvSpPr>
          <p:spPr>
            <a:xfrm>
              <a:off x="1635350" y="1527671"/>
              <a:ext cx="1221618" cy="406800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8477" y="1592158"/>
              <a:ext cx="14887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услуг и работ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67185" y="1574677"/>
              <a:ext cx="9579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Формуляры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Нашивка 24"/>
            <p:cNvSpPr/>
            <p:nvPr/>
          </p:nvSpPr>
          <p:spPr>
            <a:xfrm>
              <a:off x="2770492" y="1528714"/>
              <a:ext cx="1086443" cy="408117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56968" y="1484384"/>
              <a:ext cx="110411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Справочники организаций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Нашивка 26"/>
            <p:cNvSpPr/>
            <p:nvPr/>
          </p:nvSpPr>
          <p:spPr>
            <a:xfrm>
              <a:off x="3768949" y="1527671"/>
              <a:ext cx="1135893" cy="406800"/>
            </a:xfrm>
            <a:custGeom>
              <a:avLst/>
              <a:gdLst>
                <a:gd name="connsiteX0" fmla="*/ 0 w 1221618"/>
                <a:gd name="connsiteY0" fmla="*/ 0 h 406800"/>
                <a:gd name="connsiteX1" fmla="*/ 1114565 w 1221618"/>
                <a:gd name="connsiteY1" fmla="*/ 0 h 406800"/>
                <a:gd name="connsiteX2" fmla="*/ 1221618 w 1221618"/>
                <a:gd name="connsiteY2" fmla="*/ 203400 h 406800"/>
                <a:gd name="connsiteX3" fmla="*/ 1114565 w 1221618"/>
                <a:gd name="connsiteY3" fmla="*/ 406800 h 406800"/>
                <a:gd name="connsiteX4" fmla="*/ 0 w 1221618"/>
                <a:gd name="connsiteY4" fmla="*/ 406800 h 406800"/>
                <a:gd name="connsiteX5" fmla="*/ 107053 w 1221618"/>
                <a:gd name="connsiteY5" fmla="*/ 203400 h 406800"/>
                <a:gd name="connsiteX6" fmla="*/ 0 w 1221618"/>
                <a:gd name="connsiteY6" fmla="*/ 0 h 406800"/>
                <a:gd name="connsiteX0" fmla="*/ 0 w 1135893"/>
                <a:gd name="connsiteY0" fmla="*/ 0 h 406800"/>
                <a:gd name="connsiteX1" fmla="*/ 1114565 w 1135893"/>
                <a:gd name="connsiteY1" fmla="*/ 0 h 406800"/>
                <a:gd name="connsiteX2" fmla="*/ 1135893 w 1135893"/>
                <a:gd name="connsiteY2" fmla="*/ 203400 h 406800"/>
                <a:gd name="connsiteX3" fmla="*/ 1114565 w 1135893"/>
                <a:gd name="connsiteY3" fmla="*/ 406800 h 406800"/>
                <a:gd name="connsiteX4" fmla="*/ 0 w 1135893"/>
                <a:gd name="connsiteY4" fmla="*/ 406800 h 406800"/>
                <a:gd name="connsiteX5" fmla="*/ 107053 w 1135893"/>
                <a:gd name="connsiteY5" fmla="*/ 203400 h 406800"/>
                <a:gd name="connsiteX6" fmla="*/ 0 w 1135893"/>
                <a:gd name="connsiteY6" fmla="*/ 0 h 40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5893" h="406800">
                  <a:moveTo>
                    <a:pt x="0" y="0"/>
                  </a:moveTo>
                  <a:lnTo>
                    <a:pt x="1114565" y="0"/>
                  </a:lnTo>
                  <a:lnTo>
                    <a:pt x="1135893" y="203400"/>
                  </a:lnTo>
                  <a:lnTo>
                    <a:pt x="1114565" y="406800"/>
                  </a:lnTo>
                  <a:lnTo>
                    <a:pt x="0" y="406800"/>
                  </a:lnTo>
                  <a:lnTo>
                    <a:pt x="107053" y="20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56935" y="1496134"/>
              <a:ext cx="87125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Информация об учредителе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091012" y="1455773"/>
            <a:ext cx="368640" cy="553998"/>
            <a:chOff x="852900" y="3340825"/>
            <a:chExt cx="460800" cy="692498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852900" y="3546674"/>
              <a:ext cx="460800" cy="460800"/>
              <a:chOff x="852900" y="3546674"/>
              <a:chExt cx="460800" cy="460800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993300" y="3687074"/>
                <a:ext cx="180000" cy="1800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5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1048676" y="3340825"/>
              <a:ext cx="69248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!</a:t>
              </a:r>
              <a:endParaRPr lang="ru-RU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436912" y="1565654"/>
            <a:ext cx="62057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 </a:t>
            </a:r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неактуальным записям, в списковой форме в колонке «Признак актуальности» будет отображен «Восклицательный знак»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1952939" y="2003204"/>
            <a:ext cx="1808058" cy="328850"/>
            <a:chOff x="4416091" y="5365420"/>
            <a:chExt cx="1913013" cy="328850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4416091" y="5365420"/>
              <a:ext cx="1913013" cy="328850"/>
              <a:chOff x="4350889" y="4101215"/>
              <a:chExt cx="2054129" cy="328850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4350889" y="4101215"/>
                <a:ext cx="2017512" cy="328850"/>
              </a:xfrm>
              <a:prstGeom prst="roundRect">
                <a:avLst/>
              </a:prstGeom>
              <a:noFill/>
              <a:ln w="2222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557108" y="4136113"/>
                <a:ext cx="1847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b="1" dirty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Нажать кнопку </a:t>
                </a:r>
                <a:r>
                  <a:rPr lang="ru-RU" sz="1000" b="1" dirty="0" smtClean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«Редактировать»</a:t>
                </a:r>
                <a:endParaRPr lang="ru-RU" sz="10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4455160" y="5400318"/>
              <a:ext cx="197510" cy="233514"/>
              <a:chOff x="1343025" y="2724150"/>
              <a:chExt cx="457200" cy="540543"/>
            </a:xfrm>
          </p:grpSpPr>
          <p:sp>
            <p:nvSpPr>
              <p:cNvPr id="41" name="Загнутый угол 40"/>
              <p:cNvSpPr/>
              <p:nvPr/>
            </p:nvSpPr>
            <p:spPr>
              <a:xfrm flipV="1">
                <a:off x="1343025" y="2724150"/>
                <a:ext cx="457200" cy="540543"/>
              </a:xfrm>
              <a:prstGeom prst="foldedCorner">
                <a:avLst>
                  <a:gd name="adj" fmla="val 3125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Блок-схема: извлечение 41"/>
              <p:cNvSpPr/>
              <p:nvPr/>
            </p:nvSpPr>
            <p:spPr>
              <a:xfrm rot="5400000">
                <a:off x="1336834" y="2940843"/>
                <a:ext cx="342900" cy="304800"/>
              </a:xfrm>
              <a:prstGeom prst="flowChartExtra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5" name="Группа 44"/>
          <p:cNvGrpSpPr/>
          <p:nvPr/>
        </p:nvGrpSpPr>
        <p:grpSpPr>
          <a:xfrm>
            <a:off x="3680487" y="1949605"/>
            <a:ext cx="1280328" cy="514967"/>
            <a:chOff x="4467892" y="3439491"/>
            <a:chExt cx="1472046" cy="514967"/>
          </a:xfrm>
        </p:grpSpPr>
        <p:sp>
          <p:nvSpPr>
            <p:cNvPr id="46" name="Пятиугольник 45"/>
            <p:cNvSpPr/>
            <p:nvPr/>
          </p:nvSpPr>
          <p:spPr>
            <a:xfrm rot="5400000">
              <a:off x="4955769" y="2970290"/>
              <a:ext cx="514967" cy="1453370"/>
            </a:xfrm>
            <a:prstGeom prst="homePlate">
              <a:avLst>
                <a:gd name="adj" fmla="val 32907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7892" y="3486427"/>
              <a:ext cx="1472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Изменить информация об Учредителе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Пятиугольник 48"/>
          <p:cNvSpPr/>
          <p:nvPr/>
        </p:nvSpPr>
        <p:spPr>
          <a:xfrm>
            <a:off x="218616" y="2475940"/>
            <a:ext cx="2446342" cy="377257"/>
          </a:xfrm>
          <a:prstGeom prst="homePlate">
            <a:avLst>
              <a:gd name="adj" fmla="val 25000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Нашивка 49"/>
          <p:cNvSpPr/>
          <p:nvPr/>
        </p:nvSpPr>
        <p:spPr>
          <a:xfrm>
            <a:off x="2603935" y="2477214"/>
            <a:ext cx="2660481" cy="375983"/>
          </a:xfrm>
          <a:prstGeom prst="chevron">
            <a:avLst>
              <a:gd name="adj" fmla="val 26316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6831" y="2474505"/>
            <a:ext cx="2358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Открыть документ на редактирование кнопкой «Открыть документ на редактирование»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15759" y="2492969"/>
            <a:ext cx="264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Открыть справочник «Сводный реестр» рядом с полем «Полное наименование организации»</a:t>
            </a:r>
          </a:p>
        </p:txBody>
      </p:sp>
      <p:sp>
        <p:nvSpPr>
          <p:cNvPr id="53" name="Нашивка 52"/>
          <p:cNvSpPr/>
          <p:nvPr/>
        </p:nvSpPr>
        <p:spPr>
          <a:xfrm>
            <a:off x="5192416" y="2484437"/>
            <a:ext cx="1738836" cy="380247"/>
          </a:xfrm>
          <a:prstGeom prst="chevron">
            <a:avLst>
              <a:gd name="adj" fmla="val 26316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52592" y="2501588"/>
            <a:ext cx="1694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Найти и выбрать </a:t>
            </a:r>
            <a:r>
              <a:rPr lang="ru-RU" dirty="0" smtClean="0"/>
              <a:t>организацию </a:t>
            </a:r>
            <a:r>
              <a:rPr lang="ru-RU" dirty="0"/>
              <a:t>с нужным ИНН</a:t>
            </a:r>
          </a:p>
        </p:txBody>
      </p:sp>
      <p:sp>
        <p:nvSpPr>
          <p:cNvPr id="61" name="Нашивка 60"/>
          <p:cNvSpPr/>
          <p:nvPr/>
        </p:nvSpPr>
        <p:spPr>
          <a:xfrm>
            <a:off x="6850801" y="2477214"/>
            <a:ext cx="1330240" cy="375983"/>
          </a:xfrm>
          <a:prstGeom prst="chevron">
            <a:avLst>
              <a:gd name="adj" fmla="val 26316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47522" y="2453087"/>
            <a:ext cx="1360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 b="1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Сохранить и закрыть формуляр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8196037" y="2488717"/>
            <a:ext cx="1808058" cy="328850"/>
            <a:chOff x="4416091" y="5365420"/>
            <a:chExt cx="1913013" cy="328850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4416091" y="5365420"/>
              <a:ext cx="1913013" cy="328850"/>
              <a:chOff x="4350889" y="4101215"/>
              <a:chExt cx="2054129" cy="328850"/>
            </a:xfrm>
          </p:grpSpPr>
          <p:sp>
            <p:nvSpPr>
              <p:cNvPr id="75" name="Скругленный прямоугольник 74"/>
              <p:cNvSpPr/>
              <p:nvPr/>
            </p:nvSpPr>
            <p:spPr>
              <a:xfrm>
                <a:off x="4350889" y="4101215"/>
                <a:ext cx="2017512" cy="328850"/>
              </a:xfrm>
              <a:prstGeom prst="roundRect">
                <a:avLst/>
              </a:prstGeom>
              <a:noFill/>
              <a:ln w="2222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557108" y="4136113"/>
                <a:ext cx="1847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b="1" dirty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Нажать кнопку </a:t>
                </a:r>
                <a:r>
                  <a:rPr lang="ru-RU" sz="1000" b="1" dirty="0" smtClean="0">
                    <a:solidFill>
                      <a:schemeClr val="accent1">
                        <a:lumMod val="50000"/>
                      </a:schemeClr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«Опубликовать»</a:t>
                </a:r>
                <a:endParaRPr lang="ru-RU" sz="10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" name="Группа 71"/>
            <p:cNvGrpSpPr/>
            <p:nvPr/>
          </p:nvGrpSpPr>
          <p:grpSpPr>
            <a:xfrm>
              <a:off x="4455160" y="5400318"/>
              <a:ext cx="197510" cy="233514"/>
              <a:chOff x="1343025" y="2724150"/>
              <a:chExt cx="457200" cy="540543"/>
            </a:xfrm>
          </p:grpSpPr>
          <p:sp>
            <p:nvSpPr>
              <p:cNvPr id="73" name="Загнутый угол 72"/>
              <p:cNvSpPr/>
              <p:nvPr/>
            </p:nvSpPr>
            <p:spPr>
              <a:xfrm flipV="1">
                <a:off x="1343025" y="2724150"/>
                <a:ext cx="457200" cy="540543"/>
              </a:xfrm>
              <a:prstGeom prst="foldedCorner">
                <a:avLst>
                  <a:gd name="adj" fmla="val 3125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Блок-схема: извлечение 73"/>
              <p:cNvSpPr/>
              <p:nvPr/>
            </p:nvSpPr>
            <p:spPr>
              <a:xfrm rot="5400000">
                <a:off x="1336834" y="2940843"/>
                <a:ext cx="342900" cy="304800"/>
              </a:xfrm>
              <a:prstGeom prst="flowChartExtra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cxnSp>
        <p:nvCxnSpPr>
          <p:cNvPr id="81" name="Прямая соединительная линия 80"/>
          <p:cNvCxnSpPr>
            <a:endCxn id="83" idx="7"/>
          </p:cNvCxnSpPr>
          <p:nvPr/>
        </p:nvCxnSpPr>
        <p:spPr>
          <a:xfrm flipH="1">
            <a:off x="547109" y="3359018"/>
            <a:ext cx="8503836" cy="15005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Группа 81"/>
          <p:cNvGrpSpPr/>
          <p:nvPr/>
        </p:nvGrpSpPr>
        <p:grpSpPr>
          <a:xfrm>
            <a:off x="153792" y="3306540"/>
            <a:ext cx="460800" cy="460800"/>
            <a:chOff x="852900" y="3546674"/>
            <a:chExt cx="460800" cy="460800"/>
          </a:xfrm>
        </p:grpSpPr>
        <p:sp>
          <p:nvSpPr>
            <p:cNvPr id="83" name="Овал 8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4119791" y="3998606"/>
            <a:ext cx="2666915" cy="553998"/>
            <a:chOff x="5383439" y="2113929"/>
            <a:chExt cx="2115247" cy="553998"/>
          </a:xfrm>
        </p:grpSpPr>
        <p:sp>
          <p:nvSpPr>
            <p:cNvPr id="99" name="Пятиугольник 98"/>
            <p:cNvSpPr/>
            <p:nvPr/>
          </p:nvSpPr>
          <p:spPr>
            <a:xfrm rot="5400000">
              <a:off x="6200937" y="1369399"/>
              <a:ext cx="494993" cy="2100504"/>
            </a:xfrm>
            <a:prstGeom prst="homePlate">
              <a:avLst>
                <a:gd name="adj" fmla="val 27134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5383439" y="2113929"/>
              <a:ext cx="20982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Выделить все записи, которые необходимо включить в новую версию основного документа «Ведомственный перечень»</a:t>
              </a: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626227" y="3706217"/>
            <a:ext cx="6148374" cy="292389"/>
            <a:chOff x="626227" y="3627646"/>
            <a:chExt cx="6148374" cy="292389"/>
          </a:xfrm>
        </p:grpSpPr>
        <p:sp>
          <p:nvSpPr>
            <p:cNvPr id="88" name="Пятиугольник 87"/>
            <p:cNvSpPr/>
            <p:nvPr/>
          </p:nvSpPr>
          <p:spPr>
            <a:xfrm>
              <a:off x="626227" y="3627647"/>
              <a:ext cx="1416973" cy="292388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Нашивка 88"/>
            <p:cNvSpPr/>
            <p:nvPr/>
          </p:nvSpPr>
          <p:spPr>
            <a:xfrm>
              <a:off x="1995115" y="3627646"/>
              <a:ext cx="2191610" cy="292388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134454" y="3631491"/>
              <a:ext cx="16774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37502" y="3627646"/>
              <a:ext cx="9579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Формуляры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Нашивка 100"/>
            <p:cNvSpPr/>
            <p:nvPr/>
          </p:nvSpPr>
          <p:spPr>
            <a:xfrm>
              <a:off x="4129088" y="3627646"/>
              <a:ext cx="2645513" cy="292388"/>
            </a:xfrm>
            <a:custGeom>
              <a:avLst/>
              <a:gdLst>
                <a:gd name="connsiteX0" fmla="*/ 0 w 2721713"/>
                <a:gd name="connsiteY0" fmla="*/ 0 h 292388"/>
                <a:gd name="connsiteX1" fmla="*/ 2644768 w 2721713"/>
                <a:gd name="connsiteY1" fmla="*/ 0 h 292388"/>
                <a:gd name="connsiteX2" fmla="*/ 2721713 w 2721713"/>
                <a:gd name="connsiteY2" fmla="*/ 146194 h 292388"/>
                <a:gd name="connsiteX3" fmla="*/ 2644768 w 2721713"/>
                <a:gd name="connsiteY3" fmla="*/ 292388 h 292388"/>
                <a:gd name="connsiteX4" fmla="*/ 0 w 2721713"/>
                <a:gd name="connsiteY4" fmla="*/ 292388 h 292388"/>
                <a:gd name="connsiteX5" fmla="*/ 76945 w 2721713"/>
                <a:gd name="connsiteY5" fmla="*/ 146194 h 292388"/>
                <a:gd name="connsiteX6" fmla="*/ 0 w 2721713"/>
                <a:gd name="connsiteY6" fmla="*/ 0 h 292388"/>
                <a:gd name="connsiteX0" fmla="*/ 0 w 2664563"/>
                <a:gd name="connsiteY0" fmla="*/ 0 h 292388"/>
                <a:gd name="connsiteX1" fmla="*/ 2644768 w 2664563"/>
                <a:gd name="connsiteY1" fmla="*/ 0 h 292388"/>
                <a:gd name="connsiteX2" fmla="*/ 2664563 w 2664563"/>
                <a:gd name="connsiteY2" fmla="*/ 155719 h 292388"/>
                <a:gd name="connsiteX3" fmla="*/ 2644768 w 2664563"/>
                <a:gd name="connsiteY3" fmla="*/ 292388 h 292388"/>
                <a:gd name="connsiteX4" fmla="*/ 0 w 2664563"/>
                <a:gd name="connsiteY4" fmla="*/ 292388 h 292388"/>
                <a:gd name="connsiteX5" fmla="*/ 76945 w 2664563"/>
                <a:gd name="connsiteY5" fmla="*/ 146194 h 292388"/>
                <a:gd name="connsiteX6" fmla="*/ 0 w 2664563"/>
                <a:gd name="connsiteY6" fmla="*/ 0 h 292388"/>
                <a:gd name="connsiteX0" fmla="*/ 0 w 2645513"/>
                <a:gd name="connsiteY0" fmla="*/ 0 h 292388"/>
                <a:gd name="connsiteX1" fmla="*/ 2644768 w 2645513"/>
                <a:gd name="connsiteY1" fmla="*/ 0 h 292388"/>
                <a:gd name="connsiteX2" fmla="*/ 2645513 w 2645513"/>
                <a:gd name="connsiteY2" fmla="*/ 155719 h 292388"/>
                <a:gd name="connsiteX3" fmla="*/ 2644768 w 2645513"/>
                <a:gd name="connsiteY3" fmla="*/ 292388 h 292388"/>
                <a:gd name="connsiteX4" fmla="*/ 0 w 2645513"/>
                <a:gd name="connsiteY4" fmla="*/ 292388 h 292388"/>
                <a:gd name="connsiteX5" fmla="*/ 76945 w 2645513"/>
                <a:gd name="connsiteY5" fmla="*/ 146194 h 292388"/>
                <a:gd name="connsiteX6" fmla="*/ 0 w 2645513"/>
                <a:gd name="connsiteY6" fmla="*/ 0 h 29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513" h="292388">
                  <a:moveTo>
                    <a:pt x="0" y="0"/>
                  </a:moveTo>
                  <a:lnTo>
                    <a:pt x="2644768" y="0"/>
                  </a:lnTo>
                  <a:cubicBezTo>
                    <a:pt x="2645016" y="51906"/>
                    <a:pt x="2645265" y="103813"/>
                    <a:pt x="2645513" y="155719"/>
                  </a:cubicBezTo>
                  <a:cubicBezTo>
                    <a:pt x="2645265" y="201275"/>
                    <a:pt x="2645016" y="246832"/>
                    <a:pt x="2644768" y="292388"/>
                  </a:cubicBezTo>
                  <a:lnTo>
                    <a:pt x="0" y="292388"/>
                  </a:lnTo>
                  <a:lnTo>
                    <a:pt x="76945" y="146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86725" y="3652822"/>
              <a:ext cx="2404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Реестр записей ведомственного перечня 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786705" y="4037470"/>
            <a:ext cx="2310277" cy="417597"/>
            <a:chOff x="4350889" y="4101215"/>
            <a:chExt cx="1764945" cy="417597"/>
          </a:xfrm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4350889" y="4101215"/>
              <a:ext cx="1764945" cy="328850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441863" y="4118702"/>
              <a:ext cx="1673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0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Нажать кнопку </a:t>
              </a:r>
              <a:r>
                <a:rPr lang="ru-RU" sz="10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«Создание новой версии»</a:t>
              </a:r>
              <a:endPara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0" name="Рисунок 10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295" y="4037470"/>
            <a:ext cx="323850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Пятиугольник 111"/>
          <p:cNvSpPr/>
          <p:nvPr/>
        </p:nvSpPr>
        <p:spPr>
          <a:xfrm>
            <a:off x="546144" y="4557769"/>
            <a:ext cx="1416973" cy="292388"/>
          </a:xfrm>
          <a:prstGeom prst="homePlate">
            <a:avLst>
              <a:gd name="adj" fmla="val 25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Нашивка 112"/>
          <p:cNvSpPr/>
          <p:nvPr/>
        </p:nvSpPr>
        <p:spPr>
          <a:xfrm>
            <a:off x="1915032" y="4557768"/>
            <a:ext cx="2191610" cy="292388"/>
          </a:xfrm>
          <a:prstGeom prst="chevron">
            <a:avLst>
              <a:gd name="adj" fmla="val 2631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054371" y="4561613"/>
            <a:ext cx="167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Ведомственный перечень услуг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57419" y="4557768"/>
            <a:ext cx="9579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Формуляры</a:t>
            </a:r>
            <a:endParaRPr lang="ru-RU" sz="13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Нашивка 117"/>
          <p:cNvSpPr/>
          <p:nvPr/>
        </p:nvSpPr>
        <p:spPr>
          <a:xfrm>
            <a:off x="4056642" y="4561613"/>
            <a:ext cx="2810797" cy="292388"/>
          </a:xfrm>
          <a:custGeom>
            <a:avLst/>
            <a:gdLst>
              <a:gd name="connsiteX0" fmla="*/ 0 w 3386833"/>
              <a:gd name="connsiteY0" fmla="*/ 0 h 292388"/>
              <a:gd name="connsiteX1" fmla="*/ 3309888 w 3386833"/>
              <a:gd name="connsiteY1" fmla="*/ 0 h 292388"/>
              <a:gd name="connsiteX2" fmla="*/ 3386833 w 3386833"/>
              <a:gd name="connsiteY2" fmla="*/ 146194 h 292388"/>
              <a:gd name="connsiteX3" fmla="*/ 3309888 w 3386833"/>
              <a:gd name="connsiteY3" fmla="*/ 292388 h 292388"/>
              <a:gd name="connsiteX4" fmla="*/ 0 w 3386833"/>
              <a:gd name="connsiteY4" fmla="*/ 292388 h 292388"/>
              <a:gd name="connsiteX5" fmla="*/ 76945 w 3386833"/>
              <a:gd name="connsiteY5" fmla="*/ 146194 h 292388"/>
              <a:gd name="connsiteX6" fmla="*/ 0 w 3386833"/>
              <a:gd name="connsiteY6" fmla="*/ 0 h 292388"/>
              <a:gd name="connsiteX0" fmla="*/ 0 w 3320158"/>
              <a:gd name="connsiteY0" fmla="*/ 0 h 292388"/>
              <a:gd name="connsiteX1" fmla="*/ 3309888 w 3320158"/>
              <a:gd name="connsiteY1" fmla="*/ 0 h 292388"/>
              <a:gd name="connsiteX2" fmla="*/ 3320158 w 3320158"/>
              <a:gd name="connsiteY2" fmla="*/ 146194 h 292388"/>
              <a:gd name="connsiteX3" fmla="*/ 3309888 w 3320158"/>
              <a:gd name="connsiteY3" fmla="*/ 292388 h 292388"/>
              <a:gd name="connsiteX4" fmla="*/ 0 w 3320158"/>
              <a:gd name="connsiteY4" fmla="*/ 292388 h 292388"/>
              <a:gd name="connsiteX5" fmla="*/ 76945 w 3320158"/>
              <a:gd name="connsiteY5" fmla="*/ 146194 h 292388"/>
              <a:gd name="connsiteX6" fmla="*/ 0 w 3320158"/>
              <a:gd name="connsiteY6" fmla="*/ 0 h 2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158" h="292388">
                <a:moveTo>
                  <a:pt x="0" y="0"/>
                </a:moveTo>
                <a:lnTo>
                  <a:pt x="3309888" y="0"/>
                </a:lnTo>
                <a:lnTo>
                  <a:pt x="3320158" y="146194"/>
                </a:lnTo>
                <a:lnTo>
                  <a:pt x="3309888" y="292388"/>
                </a:lnTo>
                <a:lnTo>
                  <a:pt x="0" y="292388"/>
                </a:lnTo>
                <a:lnTo>
                  <a:pt x="76945" y="14619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068974" y="4557768"/>
            <a:ext cx="3162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Проекты реестровых записей ведомственного перечня 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9" name="Группа 118"/>
          <p:cNvGrpSpPr/>
          <p:nvPr/>
        </p:nvGrpSpPr>
        <p:grpSpPr>
          <a:xfrm>
            <a:off x="6860784" y="4455410"/>
            <a:ext cx="2009695" cy="461665"/>
            <a:chOff x="1911958" y="5413543"/>
            <a:chExt cx="2009695" cy="461665"/>
          </a:xfrm>
        </p:grpSpPr>
        <p:pic>
          <p:nvPicPr>
            <p:cNvPr id="120" name="Picture 11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9797" y="5465402"/>
              <a:ext cx="401988" cy="401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Скругленный прямоугольник 120"/>
            <p:cNvSpPr/>
            <p:nvPr/>
          </p:nvSpPr>
          <p:spPr>
            <a:xfrm>
              <a:off x="1911958" y="5413844"/>
              <a:ext cx="2001679" cy="461364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2272002" y="5413543"/>
              <a:ext cx="16496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</a:t>
              </a:r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ильтр-папка </a:t>
              </a:r>
            </a:p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 формировании (мое)»</a:t>
              </a: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4193870" y="4858849"/>
            <a:ext cx="2666915" cy="584775"/>
            <a:chOff x="5383439" y="2113929"/>
            <a:chExt cx="2115247" cy="584775"/>
          </a:xfrm>
        </p:grpSpPr>
        <p:sp>
          <p:nvSpPr>
            <p:cNvPr id="124" name="Пятиугольник 123"/>
            <p:cNvSpPr/>
            <p:nvPr/>
          </p:nvSpPr>
          <p:spPr>
            <a:xfrm rot="5400000">
              <a:off x="6200937" y="1369399"/>
              <a:ext cx="494993" cy="2100504"/>
            </a:xfrm>
            <a:prstGeom prst="homePlate">
              <a:avLst>
                <a:gd name="adj" fmla="val 27134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5383439" y="2113929"/>
              <a:ext cx="20982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Выделить </a:t>
              </a:r>
              <a:r>
                <a:rPr lang="ru-RU" sz="1200" b="1" u="sng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pitchFamily="34" charset="0"/>
                  <a:cs typeface="Times New Roman" panose="02020603050405020304" pitchFamily="18" charset="0"/>
                </a:rPr>
                <a:t>все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 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черновики </a:t>
              </a:r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новых версий документов и нажать кнопку «Дополнить информацию об учредителе»</a:t>
              </a:r>
            </a:p>
          </p:txBody>
        </p:sp>
      </p:grpSp>
      <p:cxnSp>
        <p:nvCxnSpPr>
          <p:cNvPr id="126" name="Прямая соединительная линия 125"/>
          <p:cNvCxnSpPr/>
          <p:nvPr/>
        </p:nvCxnSpPr>
        <p:spPr>
          <a:xfrm flipH="1" flipV="1">
            <a:off x="456655" y="5552506"/>
            <a:ext cx="5085468" cy="1382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Группа 126"/>
          <p:cNvGrpSpPr/>
          <p:nvPr/>
        </p:nvGrpSpPr>
        <p:grpSpPr>
          <a:xfrm>
            <a:off x="63866" y="5483688"/>
            <a:ext cx="460800" cy="460800"/>
            <a:chOff x="852900" y="3546674"/>
            <a:chExt cx="460800" cy="460800"/>
          </a:xfrm>
        </p:grpSpPr>
        <p:sp>
          <p:nvSpPr>
            <p:cNvPr id="128" name="Овал 12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Скругленный прямоугольник 12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32" name="Группа 131"/>
          <p:cNvGrpSpPr/>
          <p:nvPr/>
        </p:nvGrpSpPr>
        <p:grpSpPr>
          <a:xfrm>
            <a:off x="6852451" y="4988715"/>
            <a:ext cx="3853134" cy="314594"/>
            <a:chOff x="6860637" y="5313011"/>
            <a:chExt cx="3853134" cy="314594"/>
          </a:xfrm>
        </p:grpSpPr>
        <p:sp>
          <p:nvSpPr>
            <p:cNvPr id="133" name="Выноска со стрелкой вверх 132"/>
            <p:cNvSpPr/>
            <p:nvPr/>
          </p:nvSpPr>
          <p:spPr>
            <a:xfrm rot="16200000">
              <a:off x="8635132" y="3538516"/>
              <a:ext cx="304143" cy="3853134"/>
            </a:xfrm>
            <a:prstGeom prst="upArrowCallout">
              <a:avLst>
                <a:gd name="adj1" fmla="val 25000"/>
                <a:gd name="adj2" fmla="val 25000"/>
                <a:gd name="adj3" fmla="val 35937"/>
                <a:gd name="adj4" fmla="val 94802"/>
              </a:avLst>
            </a:prstGeom>
            <a:gradFill flip="none" rotWithShape="1">
              <a:gsLst>
                <a:gs pos="0">
                  <a:srgbClr val="64BCAB"/>
                </a:gs>
                <a:gs pos="50000">
                  <a:srgbClr val="64BCAB"/>
                </a:gs>
                <a:gs pos="100000">
                  <a:srgbClr val="64BCA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055555" y="5350606"/>
              <a:ext cx="3563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внутриведомственное согласование и утверждение</a:t>
              </a:r>
              <a:endParaRPr lang="ru-RU" sz="12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524666" y="5552506"/>
            <a:ext cx="4759939" cy="3231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 smtClean="0"/>
              <a:t>Актуализация документа «Ведомственный перечень»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614592" y="5875671"/>
            <a:ext cx="6148374" cy="292389"/>
            <a:chOff x="626227" y="3627646"/>
            <a:chExt cx="6148374" cy="292389"/>
          </a:xfrm>
        </p:grpSpPr>
        <p:sp>
          <p:nvSpPr>
            <p:cNvPr id="137" name="Пятиугольник 136"/>
            <p:cNvSpPr/>
            <p:nvPr/>
          </p:nvSpPr>
          <p:spPr>
            <a:xfrm>
              <a:off x="626227" y="3627647"/>
              <a:ext cx="1416973" cy="292388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Нашивка 137"/>
            <p:cNvSpPr/>
            <p:nvPr/>
          </p:nvSpPr>
          <p:spPr>
            <a:xfrm>
              <a:off x="1995115" y="3627646"/>
              <a:ext cx="2191610" cy="292388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134454" y="3631491"/>
              <a:ext cx="16774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737502" y="3627646"/>
              <a:ext cx="9579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Формуляры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Нашивка 100"/>
            <p:cNvSpPr/>
            <p:nvPr/>
          </p:nvSpPr>
          <p:spPr>
            <a:xfrm>
              <a:off x="4129088" y="3627646"/>
              <a:ext cx="2645513" cy="292388"/>
            </a:xfrm>
            <a:custGeom>
              <a:avLst/>
              <a:gdLst>
                <a:gd name="connsiteX0" fmla="*/ 0 w 2721713"/>
                <a:gd name="connsiteY0" fmla="*/ 0 h 292388"/>
                <a:gd name="connsiteX1" fmla="*/ 2644768 w 2721713"/>
                <a:gd name="connsiteY1" fmla="*/ 0 h 292388"/>
                <a:gd name="connsiteX2" fmla="*/ 2721713 w 2721713"/>
                <a:gd name="connsiteY2" fmla="*/ 146194 h 292388"/>
                <a:gd name="connsiteX3" fmla="*/ 2644768 w 2721713"/>
                <a:gd name="connsiteY3" fmla="*/ 292388 h 292388"/>
                <a:gd name="connsiteX4" fmla="*/ 0 w 2721713"/>
                <a:gd name="connsiteY4" fmla="*/ 292388 h 292388"/>
                <a:gd name="connsiteX5" fmla="*/ 76945 w 2721713"/>
                <a:gd name="connsiteY5" fmla="*/ 146194 h 292388"/>
                <a:gd name="connsiteX6" fmla="*/ 0 w 2721713"/>
                <a:gd name="connsiteY6" fmla="*/ 0 h 292388"/>
                <a:gd name="connsiteX0" fmla="*/ 0 w 2664563"/>
                <a:gd name="connsiteY0" fmla="*/ 0 h 292388"/>
                <a:gd name="connsiteX1" fmla="*/ 2644768 w 2664563"/>
                <a:gd name="connsiteY1" fmla="*/ 0 h 292388"/>
                <a:gd name="connsiteX2" fmla="*/ 2664563 w 2664563"/>
                <a:gd name="connsiteY2" fmla="*/ 155719 h 292388"/>
                <a:gd name="connsiteX3" fmla="*/ 2644768 w 2664563"/>
                <a:gd name="connsiteY3" fmla="*/ 292388 h 292388"/>
                <a:gd name="connsiteX4" fmla="*/ 0 w 2664563"/>
                <a:gd name="connsiteY4" fmla="*/ 292388 h 292388"/>
                <a:gd name="connsiteX5" fmla="*/ 76945 w 2664563"/>
                <a:gd name="connsiteY5" fmla="*/ 146194 h 292388"/>
                <a:gd name="connsiteX6" fmla="*/ 0 w 2664563"/>
                <a:gd name="connsiteY6" fmla="*/ 0 h 292388"/>
                <a:gd name="connsiteX0" fmla="*/ 0 w 2645513"/>
                <a:gd name="connsiteY0" fmla="*/ 0 h 292388"/>
                <a:gd name="connsiteX1" fmla="*/ 2644768 w 2645513"/>
                <a:gd name="connsiteY1" fmla="*/ 0 h 292388"/>
                <a:gd name="connsiteX2" fmla="*/ 2645513 w 2645513"/>
                <a:gd name="connsiteY2" fmla="*/ 155719 h 292388"/>
                <a:gd name="connsiteX3" fmla="*/ 2644768 w 2645513"/>
                <a:gd name="connsiteY3" fmla="*/ 292388 h 292388"/>
                <a:gd name="connsiteX4" fmla="*/ 0 w 2645513"/>
                <a:gd name="connsiteY4" fmla="*/ 292388 h 292388"/>
                <a:gd name="connsiteX5" fmla="*/ 76945 w 2645513"/>
                <a:gd name="connsiteY5" fmla="*/ 146194 h 292388"/>
                <a:gd name="connsiteX6" fmla="*/ 0 w 2645513"/>
                <a:gd name="connsiteY6" fmla="*/ 0 h 29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513" h="292388">
                  <a:moveTo>
                    <a:pt x="0" y="0"/>
                  </a:moveTo>
                  <a:lnTo>
                    <a:pt x="2644768" y="0"/>
                  </a:lnTo>
                  <a:cubicBezTo>
                    <a:pt x="2645016" y="51906"/>
                    <a:pt x="2645265" y="103813"/>
                    <a:pt x="2645513" y="155719"/>
                  </a:cubicBezTo>
                  <a:cubicBezTo>
                    <a:pt x="2645265" y="201275"/>
                    <a:pt x="2645016" y="246832"/>
                    <a:pt x="2644768" y="292388"/>
                  </a:cubicBezTo>
                  <a:lnTo>
                    <a:pt x="0" y="292388"/>
                  </a:lnTo>
                  <a:lnTo>
                    <a:pt x="76945" y="146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4186725" y="3652822"/>
              <a:ext cx="2404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(документ)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5" name="Прямая соединительная линия 144"/>
          <p:cNvCxnSpPr/>
          <p:nvPr/>
        </p:nvCxnSpPr>
        <p:spPr>
          <a:xfrm>
            <a:off x="9050945" y="2867276"/>
            <a:ext cx="0" cy="480067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>
            <a:stCxn id="125" idx="2"/>
          </p:cNvCxnSpPr>
          <p:nvPr/>
        </p:nvCxnSpPr>
        <p:spPr>
          <a:xfrm>
            <a:off x="5516629" y="5443624"/>
            <a:ext cx="25494" cy="108882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Группа 151"/>
          <p:cNvGrpSpPr/>
          <p:nvPr/>
        </p:nvGrpSpPr>
        <p:grpSpPr>
          <a:xfrm>
            <a:off x="4184377" y="6207821"/>
            <a:ext cx="2651641" cy="536481"/>
            <a:chOff x="5407623" y="2030588"/>
            <a:chExt cx="2103132" cy="536481"/>
          </a:xfrm>
        </p:grpSpPr>
        <p:sp>
          <p:nvSpPr>
            <p:cNvPr id="153" name="Пятиугольник 152"/>
            <p:cNvSpPr/>
            <p:nvPr/>
          </p:nvSpPr>
          <p:spPr>
            <a:xfrm rot="16200000">
              <a:off x="6189634" y="1248577"/>
              <a:ext cx="536481" cy="2100504"/>
            </a:xfrm>
            <a:prstGeom prst="homePlate">
              <a:avLst>
                <a:gd name="adj" fmla="val 27134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412480" y="2127197"/>
              <a:ext cx="2098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Создать новый документ ВП, включив в него все необходимые утвержденные реестровые записи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6839387" y="6235652"/>
            <a:ext cx="3853134" cy="314594"/>
            <a:chOff x="6860637" y="5313011"/>
            <a:chExt cx="3853134" cy="314594"/>
          </a:xfrm>
        </p:grpSpPr>
        <p:sp>
          <p:nvSpPr>
            <p:cNvPr id="156" name="Выноска со стрелкой вверх 155"/>
            <p:cNvSpPr/>
            <p:nvPr/>
          </p:nvSpPr>
          <p:spPr>
            <a:xfrm rot="16200000">
              <a:off x="8635132" y="3538516"/>
              <a:ext cx="304143" cy="3853134"/>
            </a:xfrm>
            <a:prstGeom prst="upArrowCallout">
              <a:avLst>
                <a:gd name="adj1" fmla="val 25000"/>
                <a:gd name="adj2" fmla="val 25000"/>
                <a:gd name="adj3" fmla="val 35937"/>
                <a:gd name="adj4" fmla="val 94802"/>
              </a:avLst>
            </a:prstGeom>
            <a:gradFill flip="none" rotWithShape="1">
              <a:gsLst>
                <a:gs pos="0">
                  <a:srgbClr val="64BCAB"/>
                </a:gs>
                <a:gs pos="50000">
                  <a:srgbClr val="64BCAB"/>
                </a:gs>
                <a:gs pos="100000">
                  <a:srgbClr val="64BCA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7055555" y="5350606"/>
              <a:ext cx="3563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внутриведомственное согласование и утверждение</a:t>
              </a:r>
              <a:endParaRPr lang="ru-RU" sz="12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Выноска со стрелкой вверх 8"/>
          <p:cNvSpPr/>
          <p:nvPr/>
        </p:nvSpPr>
        <p:spPr>
          <a:xfrm>
            <a:off x="1198155" y="2853197"/>
            <a:ext cx="2754167" cy="395071"/>
          </a:xfrm>
          <a:prstGeom prst="upArrowCallout">
            <a:avLst>
              <a:gd name="adj1" fmla="val 25000"/>
              <a:gd name="adj2" fmla="val 27947"/>
              <a:gd name="adj3" fmla="val 25000"/>
              <a:gd name="adj4" fmla="val 52922"/>
            </a:avLst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Документ автоматически изменит 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статус на 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«черновик»</a:t>
            </a:r>
          </a:p>
        </p:txBody>
      </p:sp>
      <p:sp>
        <p:nvSpPr>
          <p:cNvPr id="111" name="Выноска со стрелкой вверх 110"/>
          <p:cNvSpPr/>
          <p:nvPr/>
        </p:nvSpPr>
        <p:spPr>
          <a:xfrm rot="16200000">
            <a:off x="10477179" y="1909903"/>
            <a:ext cx="518714" cy="1464875"/>
          </a:xfrm>
          <a:prstGeom prst="upArrowCallout">
            <a:avLst>
              <a:gd name="adj1" fmla="val 23590"/>
              <a:gd name="adj2" fmla="val 24553"/>
              <a:gd name="adj3" fmla="val 19491"/>
              <a:gd name="adj4" fmla="val 84431"/>
            </a:avLst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Документ автоматически изменит 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статус на 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«черновик»</a:t>
            </a:r>
          </a:p>
        </p:txBody>
      </p:sp>
    </p:spTree>
    <p:extLst>
      <p:ext uri="{BB962C8B-B14F-4D97-AF65-F5344CB8AC3E}">
        <p14:creationId xmlns:p14="http://schemas.microsoft.com/office/powerpoint/2010/main" val="2778990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Нашивка 106"/>
          <p:cNvSpPr/>
          <p:nvPr/>
        </p:nvSpPr>
        <p:spPr>
          <a:xfrm>
            <a:off x="3809942" y="1555451"/>
            <a:ext cx="1670253" cy="406800"/>
          </a:xfrm>
          <a:prstGeom prst="chevron">
            <a:avLst>
              <a:gd name="adj" fmla="val 2631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4245" y="3007095"/>
            <a:ext cx="1030758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</a:t>
            </a:r>
            <a:r>
              <a:rPr lang="ru-RU" sz="1500" dirty="0" smtClean="0"/>
              <a:t>по </a:t>
            </a:r>
            <a:r>
              <a:rPr lang="ru-RU" sz="1600" dirty="0" smtClean="0"/>
              <a:t>актуализации данных об Учреждениях подведомственной сети в </a:t>
            </a:r>
            <a:r>
              <a:rPr lang="ru-RU" sz="1600" dirty="0"/>
              <a:t>утвержденных записях ВПГУ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31726" y="327887"/>
            <a:ext cx="6041198" cy="6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</a:t>
            </a:r>
            <a:r>
              <a:rPr lang="ru-RU" dirty="0" err="1" smtClean="0"/>
              <a:t>СвР</a:t>
            </a:r>
            <a:r>
              <a:rPr lang="ru-RU" dirty="0" smtClean="0"/>
              <a:t> в части сведений об учреждениях </a:t>
            </a:r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подведомственной сети</a:t>
            </a:r>
            <a:endParaRPr lang="ru-RU" altLang="ru-RU" sz="2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12952" y="992888"/>
            <a:ext cx="460800" cy="460800"/>
            <a:chOff x="852900" y="3546674"/>
            <a:chExt cx="460800" cy="460800"/>
          </a:xfrm>
        </p:grpSpPr>
        <p:sp>
          <p:nvSpPr>
            <p:cNvPr id="6" name="Овал 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73751" y="1063088"/>
            <a:ext cx="1155157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</a:t>
            </a:r>
            <a:r>
              <a:rPr lang="ru-RU" sz="1500" dirty="0" smtClean="0"/>
              <a:t>по актуализации </a:t>
            </a:r>
            <a:r>
              <a:rPr lang="ru-RU" sz="1600" dirty="0" smtClean="0"/>
              <a:t>данных об учреждениях подведомственной сети </a:t>
            </a:r>
            <a:r>
              <a:rPr lang="ru-RU" sz="1600" dirty="0"/>
              <a:t>в справочнике </a:t>
            </a:r>
            <a:r>
              <a:rPr lang="ru-RU" sz="1600" dirty="0" smtClean="0"/>
              <a:t>«Настройка подведомственной сети»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312192" y="1546685"/>
            <a:ext cx="1416973" cy="408116"/>
          </a:xfrm>
          <a:prstGeom prst="homePlate">
            <a:avLst>
              <a:gd name="adj" fmla="val 25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1669065" y="1555451"/>
            <a:ext cx="1221618" cy="406800"/>
          </a:xfrm>
          <a:prstGeom prst="chevron">
            <a:avLst>
              <a:gd name="adj" fmla="val 2631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192" y="1619938"/>
            <a:ext cx="14887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Перечень услуг и работ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00900" y="1602457"/>
            <a:ext cx="9579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Формуляры</a:t>
            </a:r>
            <a:endParaRPr lang="ru-RU" sz="13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2804207" y="1556494"/>
            <a:ext cx="1086443" cy="408117"/>
          </a:xfrm>
          <a:prstGeom prst="chevron">
            <a:avLst>
              <a:gd name="adj" fmla="val 2631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90683" y="1512164"/>
            <a:ext cx="11041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Справочники организаций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90650" y="1523914"/>
            <a:ext cx="14339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Настройка подведомственной сети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518033" y="1449237"/>
            <a:ext cx="6593009" cy="576228"/>
            <a:chOff x="5083347" y="1496111"/>
            <a:chExt cx="6593009" cy="576228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5083347" y="1582141"/>
              <a:ext cx="6593009" cy="490198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5101987" y="1496111"/>
              <a:ext cx="368640" cy="553998"/>
              <a:chOff x="852900" y="3340825"/>
              <a:chExt cx="460800" cy="692498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852900" y="3546674"/>
                <a:ext cx="460800" cy="460800"/>
                <a:chOff x="852900" y="3546674"/>
                <a:chExt cx="460800" cy="460800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Скругленный прямоугольник 31"/>
                <p:cNvSpPr/>
                <p:nvPr/>
              </p:nvSpPr>
              <p:spPr>
                <a:xfrm>
                  <a:off x="993300" y="3687074"/>
                  <a:ext cx="180000" cy="1800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500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1048676" y="3340825"/>
                <a:ext cx="69248" cy="692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000" b="1" dirty="0" smtClean="0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  <a:endParaRPr lang="ru-RU" sz="30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5470627" y="1602229"/>
              <a:ext cx="62057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по </a:t>
              </a:r>
              <a:r>
                <a:rPr lang="ru-RU" sz="11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неактуальным записям, в списковой форме в колонке «Признак актуальности» будет отображен «Восклицательный знак»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293156" y="2013025"/>
            <a:ext cx="1547122" cy="328850"/>
            <a:chOff x="4350890" y="4101215"/>
            <a:chExt cx="1757681" cy="328850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4350890" y="4101215"/>
              <a:ext cx="1757681" cy="328850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557108" y="4136113"/>
              <a:ext cx="15514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0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Нажать кнопку </a:t>
              </a:r>
              <a:r>
                <a:rPr lang="ru-RU" sz="10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«Удаление»</a:t>
              </a:r>
              <a:endPara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753060" y="1964611"/>
            <a:ext cx="1650624" cy="507831"/>
            <a:chOff x="4480983" y="3434467"/>
            <a:chExt cx="1472046" cy="507831"/>
          </a:xfrm>
        </p:grpSpPr>
        <p:sp>
          <p:nvSpPr>
            <p:cNvPr id="46" name="Пятиугольник 45"/>
            <p:cNvSpPr/>
            <p:nvPr/>
          </p:nvSpPr>
          <p:spPr>
            <a:xfrm rot="5400000">
              <a:off x="5033547" y="2939419"/>
              <a:ext cx="406317" cy="1406461"/>
            </a:xfrm>
            <a:prstGeom prst="homePlate">
              <a:avLst>
                <a:gd name="adj" fmla="val 32907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80983" y="3434467"/>
              <a:ext cx="14720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Удалить неактуальную запись об организации из списка</a:t>
              </a:r>
            </a:p>
          </p:txBody>
        </p:sp>
      </p:grpSp>
      <p:cxnSp>
        <p:nvCxnSpPr>
          <p:cNvPr id="81" name="Прямая соединительная линия 80"/>
          <p:cNvCxnSpPr>
            <a:endCxn id="83" idx="7"/>
          </p:cNvCxnSpPr>
          <p:nvPr/>
        </p:nvCxnSpPr>
        <p:spPr>
          <a:xfrm flipH="1">
            <a:off x="486962" y="3060306"/>
            <a:ext cx="4120981" cy="0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Группа 81"/>
          <p:cNvGrpSpPr/>
          <p:nvPr/>
        </p:nvGrpSpPr>
        <p:grpSpPr>
          <a:xfrm>
            <a:off x="93645" y="2992823"/>
            <a:ext cx="460800" cy="460800"/>
            <a:chOff x="852900" y="3546674"/>
            <a:chExt cx="460800" cy="460800"/>
          </a:xfrm>
        </p:grpSpPr>
        <p:sp>
          <p:nvSpPr>
            <p:cNvPr id="83" name="Овал 8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4077632" y="3668987"/>
            <a:ext cx="2678540" cy="482089"/>
            <a:chOff x="5374217" y="2048091"/>
            <a:chExt cx="2124467" cy="482089"/>
          </a:xfrm>
        </p:grpSpPr>
        <p:sp>
          <p:nvSpPr>
            <p:cNvPr id="99" name="Пятиугольник 98"/>
            <p:cNvSpPr/>
            <p:nvPr/>
          </p:nvSpPr>
          <p:spPr>
            <a:xfrm rot="5400000">
              <a:off x="6224647" y="1256144"/>
              <a:ext cx="447569" cy="2100504"/>
            </a:xfrm>
            <a:prstGeom prst="homePlate">
              <a:avLst>
                <a:gd name="adj" fmla="val 21821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5374217" y="2048091"/>
              <a:ext cx="21152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Создать новые версии проектов реестровых записей на основе утвержденных записей ведомственного </a:t>
              </a: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перечня, 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604986" y="3376598"/>
            <a:ext cx="6148374" cy="292389"/>
            <a:chOff x="626227" y="3627646"/>
            <a:chExt cx="6148374" cy="292389"/>
          </a:xfrm>
        </p:grpSpPr>
        <p:sp>
          <p:nvSpPr>
            <p:cNvPr id="88" name="Пятиугольник 87"/>
            <p:cNvSpPr/>
            <p:nvPr/>
          </p:nvSpPr>
          <p:spPr>
            <a:xfrm>
              <a:off x="626227" y="3627647"/>
              <a:ext cx="1416973" cy="292388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Нашивка 88"/>
            <p:cNvSpPr/>
            <p:nvPr/>
          </p:nvSpPr>
          <p:spPr>
            <a:xfrm>
              <a:off x="1995115" y="3627646"/>
              <a:ext cx="2191610" cy="292388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134454" y="3631491"/>
              <a:ext cx="16774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37502" y="3627646"/>
              <a:ext cx="9579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Формуляры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Нашивка 100"/>
            <p:cNvSpPr/>
            <p:nvPr/>
          </p:nvSpPr>
          <p:spPr>
            <a:xfrm>
              <a:off x="4129088" y="3627646"/>
              <a:ext cx="2645513" cy="292388"/>
            </a:xfrm>
            <a:custGeom>
              <a:avLst/>
              <a:gdLst>
                <a:gd name="connsiteX0" fmla="*/ 0 w 2721713"/>
                <a:gd name="connsiteY0" fmla="*/ 0 h 292388"/>
                <a:gd name="connsiteX1" fmla="*/ 2644768 w 2721713"/>
                <a:gd name="connsiteY1" fmla="*/ 0 h 292388"/>
                <a:gd name="connsiteX2" fmla="*/ 2721713 w 2721713"/>
                <a:gd name="connsiteY2" fmla="*/ 146194 h 292388"/>
                <a:gd name="connsiteX3" fmla="*/ 2644768 w 2721713"/>
                <a:gd name="connsiteY3" fmla="*/ 292388 h 292388"/>
                <a:gd name="connsiteX4" fmla="*/ 0 w 2721713"/>
                <a:gd name="connsiteY4" fmla="*/ 292388 h 292388"/>
                <a:gd name="connsiteX5" fmla="*/ 76945 w 2721713"/>
                <a:gd name="connsiteY5" fmla="*/ 146194 h 292388"/>
                <a:gd name="connsiteX6" fmla="*/ 0 w 2721713"/>
                <a:gd name="connsiteY6" fmla="*/ 0 h 292388"/>
                <a:gd name="connsiteX0" fmla="*/ 0 w 2664563"/>
                <a:gd name="connsiteY0" fmla="*/ 0 h 292388"/>
                <a:gd name="connsiteX1" fmla="*/ 2644768 w 2664563"/>
                <a:gd name="connsiteY1" fmla="*/ 0 h 292388"/>
                <a:gd name="connsiteX2" fmla="*/ 2664563 w 2664563"/>
                <a:gd name="connsiteY2" fmla="*/ 155719 h 292388"/>
                <a:gd name="connsiteX3" fmla="*/ 2644768 w 2664563"/>
                <a:gd name="connsiteY3" fmla="*/ 292388 h 292388"/>
                <a:gd name="connsiteX4" fmla="*/ 0 w 2664563"/>
                <a:gd name="connsiteY4" fmla="*/ 292388 h 292388"/>
                <a:gd name="connsiteX5" fmla="*/ 76945 w 2664563"/>
                <a:gd name="connsiteY5" fmla="*/ 146194 h 292388"/>
                <a:gd name="connsiteX6" fmla="*/ 0 w 2664563"/>
                <a:gd name="connsiteY6" fmla="*/ 0 h 292388"/>
                <a:gd name="connsiteX0" fmla="*/ 0 w 2645513"/>
                <a:gd name="connsiteY0" fmla="*/ 0 h 292388"/>
                <a:gd name="connsiteX1" fmla="*/ 2644768 w 2645513"/>
                <a:gd name="connsiteY1" fmla="*/ 0 h 292388"/>
                <a:gd name="connsiteX2" fmla="*/ 2645513 w 2645513"/>
                <a:gd name="connsiteY2" fmla="*/ 155719 h 292388"/>
                <a:gd name="connsiteX3" fmla="*/ 2644768 w 2645513"/>
                <a:gd name="connsiteY3" fmla="*/ 292388 h 292388"/>
                <a:gd name="connsiteX4" fmla="*/ 0 w 2645513"/>
                <a:gd name="connsiteY4" fmla="*/ 292388 h 292388"/>
                <a:gd name="connsiteX5" fmla="*/ 76945 w 2645513"/>
                <a:gd name="connsiteY5" fmla="*/ 146194 h 292388"/>
                <a:gd name="connsiteX6" fmla="*/ 0 w 2645513"/>
                <a:gd name="connsiteY6" fmla="*/ 0 h 29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513" h="292388">
                  <a:moveTo>
                    <a:pt x="0" y="0"/>
                  </a:moveTo>
                  <a:lnTo>
                    <a:pt x="2644768" y="0"/>
                  </a:lnTo>
                  <a:cubicBezTo>
                    <a:pt x="2645016" y="51906"/>
                    <a:pt x="2645265" y="103813"/>
                    <a:pt x="2645513" y="155719"/>
                  </a:cubicBezTo>
                  <a:cubicBezTo>
                    <a:pt x="2645265" y="201275"/>
                    <a:pt x="2645016" y="246832"/>
                    <a:pt x="2644768" y="292388"/>
                  </a:cubicBezTo>
                  <a:lnTo>
                    <a:pt x="0" y="292388"/>
                  </a:lnTo>
                  <a:lnTo>
                    <a:pt x="76945" y="146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86725" y="3652822"/>
              <a:ext cx="2404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Реестр записей ведомственного перечня 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818051" y="3750814"/>
            <a:ext cx="2310277" cy="417597"/>
            <a:chOff x="4350889" y="4101215"/>
            <a:chExt cx="1764945" cy="417597"/>
          </a:xfrm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4350889" y="4101215"/>
              <a:ext cx="1764945" cy="328850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441863" y="4118702"/>
              <a:ext cx="1673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0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Нажать кнопку </a:t>
              </a:r>
              <a:r>
                <a:rPr lang="ru-RU" sz="10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«Создание новой версии»</a:t>
              </a:r>
              <a:endParaRPr lang="ru-RU" sz="10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0" name="Рисунок 10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75" y="3753805"/>
            <a:ext cx="323850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Пятиугольник 111"/>
          <p:cNvSpPr/>
          <p:nvPr/>
        </p:nvSpPr>
        <p:spPr>
          <a:xfrm>
            <a:off x="626227" y="4254896"/>
            <a:ext cx="1416973" cy="292388"/>
          </a:xfrm>
          <a:prstGeom prst="homePlate">
            <a:avLst>
              <a:gd name="adj" fmla="val 25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Нашивка 112"/>
          <p:cNvSpPr/>
          <p:nvPr/>
        </p:nvSpPr>
        <p:spPr>
          <a:xfrm>
            <a:off x="1995115" y="4254895"/>
            <a:ext cx="2191610" cy="292388"/>
          </a:xfrm>
          <a:prstGeom prst="chevron">
            <a:avLst>
              <a:gd name="adj" fmla="val 2631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134454" y="4258740"/>
            <a:ext cx="167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Ведомственный перечень услуг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37502" y="4254895"/>
            <a:ext cx="9579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Формуляры</a:t>
            </a:r>
            <a:endParaRPr lang="ru-RU" sz="13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Нашивка 117"/>
          <p:cNvSpPr/>
          <p:nvPr/>
        </p:nvSpPr>
        <p:spPr>
          <a:xfrm>
            <a:off x="4136725" y="4258740"/>
            <a:ext cx="2810797" cy="292388"/>
          </a:xfrm>
          <a:custGeom>
            <a:avLst/>
            <a:gdLst>
              <a:gd name="connsiteX0" fmla="*/ 0 w 3386833"/>
              <a:gd name="connsiteY0" fmla="*/ 0 h 292388"/>
              <a:gd name="connsiteX1" fmla="*/ 3309888 w 3386833"/>
              <a:gd name="connsiteY1" fmla="*/ 0 h 292388"/>
              <a:gd name="connsiteX2" fmla="*/ 3386833 w 3386833"/>
              <a:gd name="connsiteY2" fmla="*/ 146194 h 292388"/>
              <a:gd name="connsiteX3" fmla="*/ 3309888 w 3386833"/>
              <a:gd name="connsiteY3" fmla="*/ 292388 h 292388"/>
              <a:gd name="connsiteX4" fmla="*/ 0 w 3386833"/>
              <a:gd name="connsiteY4" fmla="*/ 292388 h 292388"/>
              <a:gd name="connsiteX5" fmla="*/ 76945 w 3386833"/>
              <a:gd name="connsiteY5" fmla="*/ 146194 h 292388"/>
              <a:gd name="connsiteX6" fmla="*/ 0 w 3386833"/>
              <a:gd name="connsiteY6" fmla="*/ 0 h 292388"/>
              <a:gd name="connsiteX0" fmla="*/ 0 w 3320158"/>
              <a:gd name="connsiteY0" fmla="*/ 0 h 292388"/>
              <a:gd name="connsiteX1" fmla="*/ 3309888 w 3320158"/>
              <a:gd name="connsiteY1" fmla="*/ 0 h 292388"/>
              <a:gd name="connsiteX2" fmla="*/ 3320158 w 3320158"/>
              <a:gd name="connsiteY2" fmla="*/ 146194 h 292388"/>
              <a:gd name="connsiteX3" fmla="*/ 3309888 w 3320158"/>
              <a:gd name="connsiteY3" fmla="*/ 292388 h 292388"/>
              <a:gd name="connsiteX4" fmla="*/ 0 w 3320158"/>
              <a:gd name="connsiteY4" fmla="*/ 292388 h 292388"/>
              <a:gd name="connsiteX5" fmla="*/ 76945 w 3320158"/>
              <a:gd name="connsiteY5" fmla="*/ 146194 h 292388"/>
              <a:gd name="connsiteX6" fmla="*/ 0 w 3320158"/>
              <a:gd name="connsiteY6" fmla="*/ 0 h 2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158" h="292388">
                <a:moveTo>
                  <a:pt x="0" y="0"/>
                </a:moveTo>
                <a:lnTo>
                  <a:pt x="3309888" y="0"/>
                </a:lnTo>
                <a:lnTo>
                  <a:pt x="3320158" y="146194"/>
                </a:lnTo>
                <a:lnTo>
                  <a:pt x="3309888" y="292388"/>
                </a:lnTo>
                <a:lnTo>
                  <a:pt x="0" y="292388"/>
                </a:lnTo>
                <a:lnTo>
                  <a:pt x="76945" y="14619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149057" y="4217365"/>
            <a:ext cx="3162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Проекты реестровых записей ведомственного перечня </a:t>
            </a:r>
            <a:endParaRPr lang="ru-RU" sz="11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9" name="Группа 118"/>
          <p:cNvGrpSpPr/>
          <p:nvPr/>
        </p:nvGrpSpPr>
        <p:grpSpPr>
          <a:xfrm>
            <a:off x="6882008" y="4320145"/>
            <a:ext cx="2009695" cy="461665"/>
            <a:chOff x="1911958" y="5413543"/>
            <a:chExt cx="2009695" cy="461665"/>
          </a:xfrm>
        </p:grpSpPr>
        <p:pic>
          <p:nvPicPr>
            <p:cNvPr id="120" name="Picture 11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9797" y="5465402"/>
              <a:ext cx="401988" cy="401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Скругленный прямоугольник 120"/>
            <p:cNvSpPr/>
            <p:nvPr/>
          </p:nvSpPr>
          <p:spPr>
            <a:xfrm>
              <a:off x="1911958" y="5413844"/>
              <a:ext cx="2001679" cy="461364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2272002" y="5413543"/>
              <a:ext cx="16496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</a:t>
              </a:r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ильтр-папка </a:t>
              </a:r>
            </a:p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 формировании (мое)»</a:t>
              </a: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4107844" y="4549467"/>
            <a:ext cx="2774164" cy="810212"/>
            <a:chOff x="5337720" y="2096934"/>
            <a:chExt cx="2200310" cy="810212"/>
          </a:xfrm>
        </p:grpSpPr>
        <p:sp>
          <p:nvSpPr>
            <p:cNvPr id="124" name="Пятиугольник 123"/>
            <p:cNvSpPr/>
            <p:nvPr/>
          </p:nvSpPr>
          <p:spPr>
            <a:xfrm rot="5400000">
              <a:off x="6044158" y="1452619"/>
              <a:ext cx="808550" cy="2100504"/>
            </a:xfrm>
            <a:prstGeom prst="homePlate">
              <a:avLst>
                <a:gd name="adj" fmla="val 23600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5337720" y="2096934"/>
              <a:ext cx="22003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Внести изменения в список подведомственных учреждений в таблицу «Информация об учреждениях»: </a:t>
              </a:r>
            </a:p>
            <a:p>
              <a:pPr marL="228600" indent="-228600" algn="ctr">
                <a:buAutoNum type="arabicParenBoth"/>
              </a:pPr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Удалить учреждения с неактуальными данными; </a:t>
              </a:r>
            </a:p>
            <a:p>
              <a:pPr algn="ctr"/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(2) добавить учреждения с актуальными данными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26" name="Прямая соединительная линия 125"/>
          <p:cNvCxnSpPr/>
          <p:nvPr/>
        </p:nvCxnSpPr>
        <p:spPr>
          <a:xfrm flipH="1">
            <a:off x="435873" y="5594912"/>
            <a:ext cx="5088291" cy="10818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Группа 126"/>
          <p:cNvGrpSpPr/>
          <p:nvPr/>
        </p:nvGrpSpPr>
        <p:grpSpPr>
          <a:xfrm>
            <a:off x="57454" y="5546771"/>
            <a:ext cx="460800" cy="460800"/>
            <a:chOff x="852900" y="3546674"/>
            <a:chExt cx="460800" cy="460800"/>
          </a:xfrm>
        </p:grpSpPr>
        <p:sp>
          <p:nvSpPr>
            <p:cNvPr id="128" name="Овал 12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Скругленный прямоугольник 12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32" name="Группа 131"/>
          <p:cNvGrpSpPr/>
          <p:nvPr/>
        </p:nvGrpSpPr>
        <p:grpSpPr>
          <a:xfrm>
            <a:off x="339163" y="5016098"/>
            <a:ext cx="3853134" cy="304143"/>
            <a:chOff x="6860637" y="5313011"/>
            <a:chExt cx="3853134" cy="304143"/>
          </a:xfrm>
        </p:grpSpPr>
        <p:sp>
          <p:nvSpPr>
            <p:cNvPr id="133" name="Выноска со стрелкой вверх 132"/>
            <p:cNvSpPr/>
            <p:nvPr/>
          </p:nvSpPr>
          <p:spPr>
            <a:xfrm rot="5400000">
              <a:off x="8635132" y="3538516"/>
              <a:ext cx="304143" cy="3853134"/>
            </a:xfrm>
            <a:prstGeom prst="upArrowCallout">
              <a:avLst>
                <a:gd name="adj1" fmla="val 25000"/>
                <a:gd name="adj2" fmla="val 25000"/>
                <a:gd name="adj3" fmla="val 35937"/>
                <a:gd name="adj4" fmla="val 94802"/>
              </a:avLst>
            </a:prstGeom>
            <a:gradFill flip="none" rotWithShape="1">
              <a:gsLst>
                <a:gs pos="0">
                  <a:srgbClr val="64BCAB"/>
                </a:gs>
                <a:gs pos="50000">
                  <a:srgbClr val="64BCAB"/>
                </a:gs>
                <a:gs pos="100000">
                  <a:srgbClr val="64BCA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884795" y="5326583"/>
              <a:ext cx="3563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внутриведомственное согласование и утверждение</a:t>
              </a:r>
              <a:endParaRPr lang="ru-RU" sz="12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508894" y="5549390"/>
            <a:ext cx="4759939" cy="3231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 smtClean="0"/>
              <a:t>Актуализация документа «Ведомственный перечень»</a:t>
            </a:r>
            <a:endParaRPr lang="ru-RU" sz="15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616779" y="5894601"/>
            <a:ext cx="6148374" cy="292389"/>
            <a:chOff x="626227" y="3627646"/>
            <a:chExt cx="6148374" cy="292389"/>
          </a:xfrm>
        </p:grpSpPr>
        <p:sp>
          <p:nvSpPr>
            <p:cNvPr id="137" name="Пятиугольник 136"/>
            <p:cNvSpPr/>
            <p:nvPr/>
          </p:nvSpPr>
          <p:spPr>
            <a:xfrm>
              <a:off x="626227" y="3627647"/>
              <a:ext cx="1416973" cy="292388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Нашивка 137"/>
            <p:cNvSpPr/>
            <p:nvPr/>
          </p:nvSpPr>
          <p:spPr>
            <a:xfrm>
              <a:off x="1995115" y="3627646"/>
              <a:ext cx="2191610" cy="292388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134454" y="3631491"/>
              <a:ext cx="16774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737502" y="3627646"/>
              <a:ext cx="95794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Формуляры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Нашивка 100"/>
            <p:cNvSpPr/>
            <p:nvPr/>
          </p:nvSpPr>
          <p:spPr>
            <a:xfrm>
              <a:off x="4129088" y="3627646"/>
              <a:ext cx="2645513" cy="292388"/>
            </a:xfrm>
            <a:custGeom>
              <a:avLst/>
              <a:gdLst>
                <a:gd name="connsiteX0" fmla="*/ 0 w 2721713"/>
                <a:gd name="connsiteY0" fmla="*/ 0 h 292388"/>
                <a:gd name="connsiteX1" fmla="*/ 2644768 w 2721713"/>
                <a:gd name="connsiteY1" fmla="*/ 0 h 292388"/>
                <a:gd name="connsiteX2" fmla="*/ 2721713 w 2721713"/>
                <a:gd name="connsiteY2" fmla="*/ 146194 h 292388"/>
                <a:gd name="connsiteX3" fmla="*/ 2644768 w 2721713"/>
                <a:gd name="connsiteY3" fmla="*/ 292388 h 292388"/>
                <a:gd name="connsiteX4" fmla="*/ 0 w 2721713"/>
                <a:gd name="connsiteY4" fmla="*/ 292388 h 292388"/>
                <a:gd name="connsiteX5" fmla="*/ 76945 w 2721713"/>
                <a:gd name="connsiteY5" fmla="*/ 146194 h 292388"/>
                <a:gd name="connsiteX6" fmla="*/ 0 w 2721713"/>
                <a:gd name="connsiteY6" fmla="*/ 0 h 292388"/>
                <a:gd name="connsiteX0" fmla="*/ 0 w 2664563"/>
                <a:gd name="connsiteY0" fmla="*/ 0 h 292388"/>
                <a:gd name="connsiteX1" fmla="*/ 2644768 w 2664563"/>
                <a:gd name="connsiteY1" fmla="*/ 0 h 292388"/>
                <a:gd name="connsiteX2" fmla="*/ 2664563 w 2664563"/>
                <a:gd name="connsiteY2" fmla="*/ 155719 h 292388"/>
                <a:gd name="connsiteX3" fmla="*/ 2644768 w 2664563"/>
                <a:gd name="connsiteY3" fmla="*/ 292388 h 292388"/>
                <a:gd name="connsiteX4" fmla="*/ 0 w 2664563"/>
                <a:gd name="connsiteY4" fmla="*/ 292388 h 292388"/>
                <a:gd name="connsiteX5" fmla="*/ 76945 w 2664563"/>
                <a:gd name="connsiteY5" fmla="*/ 146194 h 292388"/>
                <a:gd name="connsiteX6" fmla="*/ 0 w 2664563"/>
                <a:gd name="connsiteY6" fmla="*/ 0 h 292388"/>
                <a:gd name="connsiteX0" fmla="*/ 0 w 2645513"/>
                <a:gd name="connsiteY0" fmla="*/ 0 h 292388"/>
                <a:gd name="connsiteX1" fmla="*/ 2644768 w 2645513"/>
                <a:gd name="connsiteY1" fmla="*/ 0 h 292388"/>
                <a:gd name="connsiteX2" fmla="*/ 2645513 w 2645513"/>
                <a:gd name="connsiteY2" fmla="*/ 155719 h 292388"/>
                <a:gd name="connsiteX3" fmla="*/ 2644768 w 2645513"/>
                <a:gd name="connsiteY3" fmla="*/ 292388 h 292388"/>
                <a:gd name="connsiteX4" fmla="*/ 0 w 2645513"/>
                <a:gd name="connsiteY4" fmla="*/ 292388 h 292388"/>
                <a:gd name="connsiteX5" fmla="*/ 76945 w 2645513"/>
                <a:gd name="connsiteY5" fmla="*/ 146194 h 292388"/>
                <a:gd name="connsiteX6" fmla="*/ 0 w 2645513"/>
                <a:gd name="connsiteY6" fmla="*/ 0 h 29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513" h="292388">
                  <a:moveTo>
                    <a:pt x="0" y="0"/>
                  </a:moveTo>
                  <a:lnTo>
                    <a:pt x="2644768" y="0"/>
                  </a:lnTo>
                  <a:cubicBezTo>
                    <a:pt x="2645016" y="51906"/>
                    <a:pt x="2645265" y="103813"/>
                    <a:pt x="2645513" y="155719"/>
                  </a:cubicBezTo>
                  <a:cubicBezTo>
                    <a:pt x="2645265" y="201275"/>
                    <a:pt x="2645016" y="246832"/>
                    <a:pt x="2644768" y="292388"/>
                  </a:cubicBezTo>
                  <a:lnTo>
                    <a:pt x="0" y="292388"/>
                  </a:lnTo>
                  <a:lnTo>
                    <a:pt x="76945" y="146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4186725" y="3652822"/>
              <a:ext cx="2404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(документ)</a:t>
              </a:r>
              <a:endParaRPr lang="ru-RU" sz="11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5" name="Прямая соединительная линия 144"/>
          <p:cNvCxnSpPr>
            <a:stCxn id="143" idx="3"/>
          </p:cNvCxnSpPr>
          <p:nvPr/>
        </p:nvCxnSpPr>
        <p:spPr>
          <a:xfrm flipH="1">
            <a:off x="4607943" y="2908039"/>
            <a:ext cx="14604" cy="154984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5527597" y="5359619"/>
            <a:ext cx="9076" cy="240702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Группа 151"/>
          <p:cNvGrpSpPr/>
          <p:nvPr/>
        </p:nvGrpSpPr>
        <p:grpSpPr>
          <a:xfrm>
            <a:off x="4174660" y="6186988"/>
            <a:ext cx="2663544" cy="536482"/>
            <a:chOff x="5398182" y="1990825"/>
            <a:chExt cx="2112573" cy="536482"/>
          </a:xfrm>
        </p:grpSpPr>
        <p:sp>
          <p:nvSpPr>
            <p:cNvPr id="153" name="Пятиугольник 152"/>
            <p:cNvSpPr/>
            <p:nvPr/>
          </p:nvSpPr>
          <p:spPr>
            <a:xfrm rot="16200000">
              <a:off x="6180193" y="1208814"/>
              <a:ext cx="536481" cy="2100504"/>
            </a:xfrm>
            <a:prstGeom prst="homePlate">
              <a:avLst>
                <a:gd name="adj" fmla="val 27134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412480" y="2127197"/>
              <a:ext cx="2098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Создать новый документ ВП, включив в него все необходимые утвержденные реестровые записи</a:t>
              </a:r>
              <a:endParaRPr lang="ru-RU" sz="10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2362613" y="2034949"/>
            <a:ext cx="188382" cy="235507"/>
            <a:chOff x="2680805" y="3771900"/>
            <a:chExt cx="523283" cy="654185"/>
          </a:xfrm>
        </p:grpSpPr>
        <p:sp>
          <p:nvSpPr>
            <p:cNvPr id="116" name="Загнутый угол 115"/>
            <p:cNvSpPr/>
            <p:nvPr/>
          </p:nvSpPr>
          <p:spPr>
            <a:xfrm flipV="1">
              <a:off x="2693151" y="3771900"/>
              <a:ext cx="510937" cy="645860"/>
            </a:xfrm>
            <a:prstGeom prst="foldedCorner">
              <a:avLst>
                <a:gd name="adj" fmla="val 3125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Крест 129"/>
            <p:cNvSpPr/>
            <p:nvPr/>
          </p:nvSpPr>
          <p:spPr>
            <a:xfrm rot="2700000">
              <a:off x="2672481" y="3989135"/>
              <a:ext cx="445274" cy="428625"/>
            </a:xfrm>
            <a:prstGeom prst="plus">
              <a:avLst>
                <a:gd name="adj" fmla="val 33889"/>
              </a:avLst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endParaRPr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3782631" y="2341875"/>
            <a:ext cx="1650624" cy="566164"/>
            <a:chOff x="4487656" y="3400390"/>
            <a:chExt cx="1472046" cy="566164"/>
          </a:xfrm>
        </p:grpSpPr>
        <p:sp>
          <p:nvSpPr>
            <p:cNvPr id="143" name="Пятиугольник 142"/>
            <p:cNvSpPr/>
            <p:nvPr/>
          </p:nvSpPr>
          <p:spPr>
            <a:xfrm rot="5400000">
              <a:off x="4973172" y="2999792"/>
              <a:ext cx="527063" cy="1406461"/>
            </a:xfrm>
            <a:prstGeom prst="homePlate">
              <a:avLst>
                <a:gd name="adj" fmla="val 23621"/>
              </a:avLst>
            </a:prstGeom>
            <a:gradFill flip="none" rotWithShape="1">
              <a:gsLst>
                <a:gs pos="0">
                  <a:srgbClr val="ECD6A5"/>
                </a:gs>
                <a:gs pos="50000">
                  <a:srgbClr val="ECD6A5"/>
                </a:gs>
                <a:gs pos="100000">
                  <a:srgbClr val="FFF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4487656" y="3400390"/>
              <a:ext cx="1472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Создать заново запись </a:t>
              </a:r>
              <a:r>
                <a:rPr lang="ru-RU" sz="900" b="1" dirty="0">
                  <a:solidFill>
                    <a:srgbClr val="C00000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(п. 6.2 Руководства </a:t>
              </a:r>
              <a:r>
                <a:rPr lang="ru-RU" sz="900" b="1" dirty="0" smtClean="0">
                  <a:solidFill>
                    <a:srgbClr val="C00000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пользователя)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2" name="Скругленный прямоугольник 91"/>
          <p:cNvSpPr/>
          <p:nvPr/>
        </p:nvSpPr>
        <p:spPr>
          <a:xfrm>
            <a:off x="5358151" y="2375951"/>
            <a:ext cx="3525536" cy="532087"/>
          </a:xfrm>
          <a:prstGeom prst="roundRect">
            <a:avLst/>
          </a:prstGeom>
          <a:noFill/>
          <a:ln w="2222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656367" y="2375951"/>
            <a:ext cx="318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pitchFamily="34" charset="0"/>
                <a:cs typeface="Times New Roman" panose="02020603050405020304" pitchFamily="18" charset="0"/>
              </a:rPr>
              <a:t>Обновление информации осуществляется путем удаления одной записи и создания другой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24405" y="2321341"/>
            <a:ext cx="54292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312192" y="6384915"/>
            <a:ext cx="3853134" cy="304143"/>
            <a:chOff x="6860637" y="5313011"/>
            <a:chExt cx="3853134" cy="304143"/>
          </a:xfrm>
        </p:grpSpPr>
        <p:sp>
          <p:nvSpPr>
            <p:cNvPr id="96" name="Выноска со стрелкой вверх 95"/>
            <p:cNvSpPr/>
            <p:nvPr/>
          </p:nvSpPr>
          <p:spPr>
            <a:xfrm rot="5400000">
              <a:off x="8635132" y="3538516"/>
              <a:ext cx="304143" cy="3853134"/>
            </a:xfrm>
            <a:prstGeom prst="upArrowCallout">
              <a:avLst>
                <a:gd name="adj1" fmla="val 25000"/>
                <a:gd name="adj2" fmla="val 25000"/>
                <a:gd name="adj3" fmla="val 35937"/>
                <a:gd name="adj4" fmla="val 94802"/>
              </a:avLst>
            </a:prstGeom>
            <a:gradFill flip="none" rotWithShape="1">
              <a:gsLst>
                <a:gs pos="0">
                  <a:srgbClr val="64BCAB"/>
                </a:gs>
                <a:gs pos="50000">
                  <a:srgbClr val="64BCAB"/>
                </a:gs>
                <a:gs pos="100000">
                  <a:srgbClr val="64BCA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884795" y="5326583"/>
              <a:ext cx="3563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Обеспечить внутриведомственное согласование и утверждение</a:t>
              </a:r>
              <a:endParaRPr lang="ru-RU" sz="12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3" name="Прямоугольная выноска 102"/>
          <p:cNvSpPr/>
          <p:nvPr/>
        </p:nvSpPr>
        <p:spPr>
          <a:xfrm>
            <a:off x="7214866" y="5029670"/>
            <a:ext cx="1668821" cy="1076819"/>
          </a:xfrm>
          <a:prstGeom prst="wedgeRectCallout">
            <a:avLst>
              <a:gd name="adj1" fmla="val -73904"/>
              <a:gd name="adj2" fmla="val -43798"/>
            </a:avLst>
          </a:prstGeom>
          <a:solidFill>
            <a:srgbClr val="0070C0">
              <a:alpha val="82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Возможно  также редактировать: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Виды учреждений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Категории потребителей;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Показатели об</a:t>
            </a: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ъ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ема (качества)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НПА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подведомственную сеть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Дата действия «по» РЗВП </a:t>
            </a:r>
            <a:endParaRPr lang="ru-RU" sz="900" b="1" dirty="0">
              <a:solidFill>
                <a:schemeClr val="bg1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84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606071"/>
              </p:ext>
            </p:extLst>
          </p:nvPr>
        </p:nvGraphicFramePr>
        <p:xfrm>
          <a:off x="209550" y="1233298"/>
          <a:ext cx="11544300" cy="478728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008329"/>
                <a:gridCol w="87046"/>
                <a:gridCol w="7893522"/>
                <a:gridCol w="1095173"/>
                <a:gridCol w="1460230"/>
              </a:tblGrid>
              <a:tr h="63463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Код вида деятельности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Наименование вида деятельности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Номер базового перечня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Дата утверждения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76534">
                <a:tc gridSpan="5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Базовые перечни , в которые не вносились изменения в 2016 году</a:t>
                      </a:r>
                    </a:p>
                  </a:txBody>
                  <a:tcPr marL="12700" marR="12700" marT="9525" marB="0" anchor="ctr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3783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Космическая деятельность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13.11.2014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77232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Предоставление государственных (муниципальных) услуг субъектам малого и среднего предпринимательства организациями, образующими инфраструктуру поддержки субъектов малого и среднего предпринимательства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19.11.2014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768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Геодезия и картография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24.12.2014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926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Технологический и атомный надзор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20.08.2015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308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Молодежная политика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30.11.2015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72538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государственными (муниципальными) финансами, ведение бухгалтерского (бюджетного) учета, составление и представление бухгалтерской (финансовой) отчетности, налоговое консультирование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04.12.2015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3438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труда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11.12.2015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548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Деятельность в области гидрометеорологии и смежных с ней областях, мониторинга состояния окружающей среды, ее загрязнения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15.12.2015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67275" y="327887"/>
            <a:ext cx="72485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pPr algn="ctr" eaLnBrk="1" fontAlgn="b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Базовые перечни , в которые </a:t>
            </a:r>
            <a:r>
              <a:rPr lang="ru-RU" sz="3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вносились изменения </a:t>
            </a:r>
            <a:r>
              <a:rPr lang="ru-RU" dirty="0"/>
              <a:t>в 2016 году</a:t>
            </a:r>
          </a:p>
        </p:txBody>
      </p:sp>
    </p:spTree>
    <p:extLst>
      <p:ext uri="{BB962C8B-B14F-4D97-AF65-F5344CB8AC3E}">
        <p14:creationId xmlns:p14="http://schemas.microsoft.com/office/powerpoint/2010/main" val="114507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2774772"/>
              </p:ext>
            </p:extLst>
          </p:nvPr>
        </p:nvGraphicFramePr>
        <p:xfrm>
          <a:off x="342900" y="1114424"/>
          <a:ext cx="10934700" cy="521970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07104"/>
                <a:gridCol w="7760193"/>
                <a:gridCol w="940619"/>
                <a:gridCol w="1126784"/>
              </a:tblGrid>
              <a:tr h="539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вида деятельности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вида деятельности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базового перечня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012" marR="11012" marT="8259" marB="0" anchor="ctr">
                    <a:gradFill>
                      <a:gsLst>
                        <a:gs pos="0">
                          <a:schemeClr val="tx2"/>
                        </a:gs>
                        <a:gs pos="4300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24152">
                <a:tc gridSpan="4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Базовые перечни , в которые были внесены изменения в 2016 году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Опека и попечительство несовершеннолетних граждан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21.01.2016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в области юстиции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28.01.2016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 и дорожное хозяйство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08.02.2016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19.04.2016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Общественное питание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21.04.2016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42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хозяйство, благоустройство, градостроительная деятельность, строительство и архитектура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25.04.2016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Воспроизводство и использование природных ресурсов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06.05.2016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Связь, информатика и средства массовой информации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11.05.2016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хозяйство, ветеринария и рыболовство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25.05.2016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Лесное и водное хозяйство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15.07.2016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предоставления государственных (муниципальных) услуг в бюджетной сфере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19.07.2016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кинематография, </a:t>
                      </a:r>
                      <a:r>
                        <a:rPr lang="ru-RU" sz="1400" b="0" i="0" u="none" strike="sngStrike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архивное дело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туризм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+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27.07.2016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+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11.08.2016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и наука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+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24.08.2016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+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20.09.2016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30.09.2016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422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регистрация прав на недвижимое имущество и сделок с ним и государственный кадастровый учет объектов недвижимости, 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кадастровая оценка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05.10.2016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2157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Архивное дело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12700" marR="12700" marT="9525" marB="0" anchor="b">
                    <a:gradFill flip="none" rotWithShape="1">
                      <a:gsLst>
                        <a:gs pos="0">
                          <a:srgbClr val="FFEFD1">
                            <a:alpha val="25000"/>
                          </a:srgbClr>
                        </a:gs>
                        <a:gs pos="66000">
                          <a:srgbClr val="F0EBD5">
                            <a:lumMod val="94000"/>
                            <a:lumOff val="6000"/>
                            <a:alpha val="20000"/>
                          </a:srgbClr>
                        </a:gs>
                        <a:gs pos="100000">
                          <a:srgbClr val="D1C39F">
                            <a:alpha val="46000"/>
                          </a:srgbClr>
                        </a:gs>
                      </a:gsLst>
                      <a:path path="rect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157" y="6427307"/>
            <a:ext cx="9726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</a:rPr>
              <a:t>* -</a:t>
            </a:r>
            <a:r>
              <a:rPr lang="ru-RU" sz="1600" i="1" dirty="0" smtClean="0">
                <a:solidFill>
                  <a:srgbClr val="FF0000"/>
                </a:solidFill>
              </a:rPr>
              <a:t>Изменения внесены приказом Минфина России от 22.09.2016 № 161н (вступает в силу с 22.10.2016)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67275" y="327887"/>
            <a:ext cx="72485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pPr algn="ctr" eaLnBrk="1" fontAlgn="b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Базовые перечни , в которые </a:t>
            </a:r>
            <a:r>
              <a:rPr lang="ru-RU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 внесены изменения </a:t>
            </a:r>
            <a:r>
              <a:rPr lang="ru-RU" dirty="0"/>
              <a:t>в 2016 году</a:t>
            </a:r>
          </a:p>
        </p:txBody>
      </p:sp>
    </p:spTree>
    <p:extLst>
      <p:ext uri="{BB962C8B-B14F-4D97-AF65-F5344CB8AC3E}">
        <p14:creationId xmlns:p14="http://schemas.microsoft.com/office/powerpoint/2010/main" val="277360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4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249" y="4162424"/>
            <a:ext cx="838639" cy="866775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762875" y="327887"/>
            <a:ext cx="3966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Проверка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актуальности данных ВПГУ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877" y="1276350"/>
            <a:ext cx="90605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/>
              <a:t>Актуальность реестровых </a:t>
            </a:r>
            <a:r>
              <a:rPr lang="ru-RU" dirty="0" smtClean="0"/>
              <a:t>записей ведомственного перечня и ведомственного перечня (документ) определяется </a:t>
            </a:r>
            <a:r>
              <a:rPr lang="ru-RU" dirty="0"/>
              <a:t>двумя характеристиками</a:t>
            </a:r>
            <a:r>
              <a:rPr lang="ru-RU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372606" y="2337932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browser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74" y="2337933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466154" y="4169048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71888" y="2410752"/>
            <a:ext cx="236472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b="1" dirty="0"/>
              <a:t>Актуальность по БПГУ</a:t>
            </a:r>
            <a:endParaRPr lang="ru-RU" sz="20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2558254" y="2636809"/>
            <a:ext cx="1756572" cy="492298"/>
          </a:xfrm>
          <a:prstGeom prst="stripedRightArrow">
            <a:avLst>
              <a:gd name="adj1" fmla="val 50000"/>
              <a:gd name="adj2" fmla="val 48499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>
            <a:noFill/>
          </a:ln>
          <a:effectLst>
            <a:outerShdw blurRad="127000" dist="76200" dir="5400000" sx="107000" sy="107000" algn="t" rotWithShape="0">
              <a:srgbClr val="00206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4314826" y="2410752"/>
            <a:ext cx="5995197" cy="851696"/>
            <a:chOff x="5740298" y="2337933"/>
            <a:chExt cx="5995197" cy="924516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740298" y="233793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19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348" y="257677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305550" y="2392156"/>
              <a:ext cx="53921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запись неактуальна, если сформирована новая версия реестровой записи Базового (отраслевого) перечня услуг и работ, на основании которой создана реестровая </a:t>
              </a:r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запись</a:t>
              </a:r>
              <a:endParaRPr lang="ru-RU" sz="1400" b="1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825580" y="4177502"/>
            <a:ext cx="236472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b="1" dirty="0"/>
              <a:t>Актуальность по </a:t>
            </a:r>
            <a:r>
              <a:rPr lang="ru-RU" sz="2000" b="1" dirty="0" err="1" smtClean="0"/>
              <a:t>СвР</a:t>
            </a:r>
            <a:endParaRPr lang="ru-RU" sz="20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>
            <a:off x="2611945" y="4403559"/>
            <a:ext cx="1702881" cy="492298"/>
          </a:xfrm>
          <a:prstGeom prst="stripedRightArrow">
            <a:avLst>
              <a:gd name="adj1" fmla="val 50000"/>
              <a:gd name="adj2" fmla="val 48499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>
            <a:noFill/>
          </a:ln>
          <a:effectLst>
            <a:outerShdw blurRad="127000" dist="76200" dir="5400000" sx="107000" sy="107000" algn="t" rotWithShape="0">
              <a:srgbClr val="00206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4314825" y="4216320"/>
            <a:ext cx="5995197" cy="866775"/>
            <a:chOff x="5793990" y="4104683"/>
            <a:chExt cx="5995197" cy="92451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793990" y="410468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26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040" y="434352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6359242" y="4264754"/>
              <a:ext cx="5392102" cy="558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запись неактуальна, если обновились данные по подведомственным </a:t>
              </a:r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учреждениям в Сводном реестре</a:t>
              </a:r>
              <a:endParaRPr lang="ru-RU" sz="1400" b="1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32" name="Горизонтальный свиток 31"/>
          <p:cNvSpPr/>
          <p:nvPr/>
        </p:nvSpPr>
        <p:spPr>
          <a:xfrm>
            <a:off x="10339761" y="2247900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см. слайды </a:t>
            </a:r>
            <a:r>
              <a:rPr lang="ru-RU" sz="1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7-11</a:t>
            </a:r>
            <a:endParaRPr lang="ru-RU" sz="14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Горизонтальный свиток 32"/>
          <p:cNvSpPr/>
          <p:nvPr/>
        </p:nvSpPr>
        <p:spPr>
          <a:xfrm>
            <a:off x="10339761" y="4073444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см. </a:t>
            </a:r>
            <a:r>
              <a:rPr lang="ru-RU" sz="1400" b="1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слайды </a:t>
            </a:r>
            <a:r>
              <a:rPr lang="ru-RU" sz="1400" b="1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12-15</a:t>
            </a:r>
            <a:endParaRPr lang="ru-RU" sz="14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12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98302" y="327887"/>
            <a:ext cx="7292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Проверка актуальности данных ВПГУ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650" y="1052125"/>
            <a:ext cx="1177932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chemeClr val="bg2">
                    <a:lumMod val="25000"/>
                  </a:schemeClr>
                </a:solidFill>
              </a:rPr>
              <a:t>Актуализация Ведомственных перечней производится органом, осуществляющим полномочия </a:t>
            </a:r>
            <a:r>
              <a:rPr lang="ru-RU" b="1" dirty="0" smtClean="0">
                <a:ln/>
                <a:solidFill>
                  <a:schemeClr val="bg2">
                    <a:lumMod val="25000"/>
                  </a:schemeClr>
                </a:solidFill>
              </a:rPr>
              <a:t>учредителя в подсистеме «Перечни услуг и работ» ГИИС «Электронный бюджет»</a:t>
            </a:r>
          </a:p>
        </p:txBody>
      </p:sp>
      <p:pic>
        <p:nvPicPr>
          <p:cNvPr id="31" name="Рисунок 1" descr="image00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2" r="21966" b="16421"/>
          <a:stretch/>
        </p:blipFill>
        <p:spPr bwMode="auto">
          <a:xfrm>
            <a:off x="247650" y="1784181"/>
            <a:ext cx="10081625" cy="4626144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4143375" y="4229100"/>
            <a:ext cx="4395467" cy="0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153763" y="3733800"/>
            <a:ext cx="4371975" cy="0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143374" y="4914900"/>
            <a:ext cx="4371975" cy="0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143373" y="5143500"/>
            <a:ext cx="4371975" cy="0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36"/>
          <p:cNvGrpSpPr/>
          <p:nvPr/>
        </p:nvGrpSpPr>
        <p:grpSpPr>
          <a:xfrm>
            <a:off x="8525738" y="3617199"/>
            <a:ext cx="2315823" cy="656311"/>
            <a:chOff x="3590925" y="5649239"/>
            <a:chExt cx="2315823" cy="656311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3590925" y="5649239"/>
              <a:ext cx="2162175" cy="65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22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2" descr="browser ic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421" y="5703074"/>
              <a:ext cx="548640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4214061" y="5716329"/>
              <a:ext cx="16926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r>
                <a:rPr lang="ru-RU" sz="1400" b="1" dirty="0"/>
                <a:t>Актуальность по БПГУ</a:t>
              </a:r>
              <a:endParaRPr lang="ru-RU" sz="1400" b="1" dirty="0" smtClean="0">
                <a:ln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8521013" y="4731939"/>
            <a:ext cx="2315823" cy="656311"/>
            <a:chOff x="6154511" y="5703074"/>
            <a:chExt cx="2315823" cy="656311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6154511" y="5703074"/>
              <a:ext cx="2315823" cy="656311"/>
              <a:chOff x="3590925" y="5649239"/>
              <a:chExt cx="2315823" cy="656311"/>
            </a:xfrm>
          </p:grpSpPr>
          <p:sp>
            <p:nvSpPr>
              <p:cNvPr id="52" name="Скругленный прямоугольник 51"/>
              <p:cNvSpPr/>
              <p:nvPr/>
            </p:nvSpPr>
            <p:spPr>
              <a:xfrm>
                <a:off x="3590925" y="5649239"/>
                <a:ext cx="2162175" cy="656311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22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214061" y="5716329"/>
                <a:ext cx="1692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>
                    <a:rot lat="0" lon="0" rev="18900000"/>
                  </a:lightRig>
                </a:scene3d>
                <a:sp3d extrusionH="31750" contourW="6350" prstMaterial="powder">
                  <a:bevelT w="19050" h="19050" prst="angle"/>
                  <a:contourClr>
                    <a:schemeClr val="accent3">
                      <a:tint val="100000"/>
                      <a:shade val="100000"/>
                      <a:satMod val="100000"/>
                      <a:hueMod val="100000"/>
                    </a:schemeClr>
                  </a:contourClr>
                </a:sp3d>
              </a:bodyPr>
              <a:lstStyle/>
              <a:p>
                <a:r>
                  <a:rPr lang="ru-RU" sz="1400" b="1" dirty="0"/>
                  <a:t>Актуальность по </a:t>
                </a:r>
                <a:r>
                  <a:rPr lang="ru-RU" sz="1400" b="1" dirty="0" err="1"/>
                  <a:t>СвР</a:t>
                </a:r>
                <a:endParaRPr lang="ru-RU" sz="1400" b="1" dirty="0">
                  <a:ln/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pic>
          <p:nvPicPr>
            <p:cNvPr id="51" name="Picture 3" descr="E:\Tanya\WORK WORK\Презентация\шаблон\1\Иконки в презентации\IE.VC.Business.Finance.IF\notebook_edi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68503" y="5760713"/>
              <a:ext cx="493799" cy="47883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7730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Молния 18"/>
          <p:cNvSpPr/>
          <p:nvPr/>
        </p:nvSpPr>
        <p:spPr>
          <a:xfrm rot="323123">
            <a:off x="5340890" y="2283675"/>
            <a:ext cx="409575" cy="1033935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72101" y="327887"/>
            <a:ext cx="63572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Срок формирования документальной версии ВПГУ</a:t>
            </a:r>
            <a:endParaRPr lang="ru-RU" altLang="ru-RU" sz="2000" b="1" dirty="0">
              <a:solidFill>
                <a:srgbClr val="FF0000"/>
              </a:solidFill>
              <a:latin typeface="Open Sans Condensed Light" charset="0"/>
            </a:endParaRPr>
          </a:p>
        </p:txBody>
      </p:sp>
      <p:pic>
        <p:nvPicPr>
          <p:cNvPr id="6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4470">
            <a:off x="4605815" y="1476424"/>
            <a:ext cx="1272232" cy="11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361911" y="2056879"/>
            <a:ext cx="2140248" cy="926134"/>
            <a:chOff x="3574753" y="2202526"/>
            <a:chExt cx="2140248" cy="926134"/>
          </a:xfrm>
        </p:grpSpPr>
        <p:pic>
          <p:nvPicPr>
            <p:cNvPr id="7" name="Picture 9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4753" y="2202526"/>
              <a:ext cx="1683048" cy="468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9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153" y="2354926"/>
              <a:ext cx="1683048" cy="468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9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9553" y="2507326"/>
              <a:ext cx="1683048" cy="468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953" y="2659726"/>
              <a:ext cx="1683048" cy="468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Прямоугольник 13"/>
          <p:cNvSpPr/>
          <p:nvPr/>
        </p:nvSpPr>
        <p:spPr>
          <a:xfrm>
            <a:off x="333375" y="3084693"/>
            <a:ext cx="2565873" cy="834561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68AEFC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100" dirty="0" smtClean="0"/>
              <a:t>Сформированные и утвержденные </a:t>
            </a:r>
            <a:r>
              <a:rPr lang="ru-RU" sz="1100" dirty="0"/>
              <a:t>реестровые </a:t>
            </a:r>
            <a:r>
              <a:rPr lang="ru-RU" sz="1100" dirty="0" smtClean="0"/>
              <a:t>записи </a:t>
            </a:r>
            <a:r>
              <a:rPr lang="ru-RU" sz="1100" dirty="0"/>
              <a:t>ведомственного перечня государственных (муниципальных) услуг и работ</a:t>
            </a:r>
            <a:br>
              <a:rPr lang="ru-RU" sz="1100" dirty="0"/>
            </a:br>
            <a:r>
              <a:rPr lang="ru-RU" sz="1100" dirty="0"/>
              <a:t> </a:t>
            </a:r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2939280" y="3084693"/>
            <a:ext cx="5823720" cy="834561"/>
          </a:xfrm>
          <a:prstGeom prst="stripedRightArrow">
            <a:avLst>
              <a:gd name="adj1" fmla="val 50000"/>
              <a:gd name="adj2" fmla="val 48499"/>
            </a:avLst>
          </a:prstGeom>
          <a:gradFill>
            <a:gsLst>
              <a:gs pos="0">
                <a:srgbClr val="000082">
                  <a:alpha val="23000"/>
                </a:srgbClr>
              </a:gs>
              <a:gs pos="30000">
                <a:srgbClr val="66008F">
                  <a:alpha val="20000"/>
                </a:srgbClr>
              </a:gs>
              <a:gs pos="64999">
                <a:srgbClr val="BA0066">
                  <a:alpha val="5000"/>
                </a:srgbClr>
              </a:gs>
              <a:gs pos="60834">
                <a:srgbClr val="B0006B">
                  <a:alpha val="8000"/>
                </a:srgbClr>
              </a:gs>
              <a:gs pos="89999">
                <a:srgbClr val="FF0000">
                  <a:alpha val="15000"/>
                </a:srgbClr>
              </a:gs>
              <a:gs pos="100000">
                <a:srgbClr val="FF8200">
                  <a:alpha val="37000"/>
                </a:srgbClr>
              </a:gs>
            </a:gsLst>
            <a:lin ang="2700000" scaled="0"/>
          </a:gradFill>
          <a:ln>
            <a:noFill/>
          </a:ln>
          <a:effectLst>
            <a:outerShdw blurRad="127000" dist="76200" dir="5400000" sx="107000" sy="107000" algn="t" rotWithShape="0">
              <a:srgbClr val="00206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7" descr="Картинки по запросу документ знач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973" y="1978893"/>
            <a:ext cx="883247" cy="88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8763000" y="2983013"/>
            <a:ext cx="2705100" cy="834561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68AEFC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ru-RU" sz="1100" dirty="0"/>
              <a:t>Формирование Ведомственного перечня государственных (муниципальных) услуг и работ</a:t>
            </a:r>
            <a:br>
              <a:rPr lang="ru-RU" sz="1100" dirty="0"/>
            </a:br>
            <a:r>
              <a:rPr lang="ru-RU" sz="1100" dirty="0" smtClean="0"/>
              <a:t>(Документальная </a:t>
            </a:r>
            <a:r>
              <a:rPr lang="ru-RU" sz="1100" dirty="0"/>
              <a:t>версия )</a:t>
            </a:r>
            <a:br>
              <a:rPr lang="ru-RU" sz="1100" dirty="0"/>
            </a:br>
            <a:r>
              <a:rPr lang="ru-RU" sz="1100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5350" y="3317307"/>
            <a:ext cx="2457450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рабочих дня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67828" y="1793267"/>
            <a:ext cx="252412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300" b="1" dirty="0" smtClean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п. </a:t>
            </a:r>
            <a:r>
              <a:rPr lang="ru-RU" sz="1300" b="1" dirty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2.6 </a:t>
            </a:r>
            <a:r>
              <a:rPr lang="ru-RU" altLang="ru-RU" sz="1300" b="1" dirty="0" smtClean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Приказа </a:t>
            </a:r>
            <a:r>
              <a:rPr lang="ru-RU" altLang="ru-RU" sz="1300" b="1" dirty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Министерства Финансов Российской Федерации от 29.12.2014</a:t>
            </a:r>
            <a:r>
              <a:rPr lang="en-US" altLang="ru-RU" sz="1300" b="1" dirty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 </a:t>
            </a:r>
            <a:r>
              <a:rPr lang="ru-RU" altLang="ru-RU" sz="1300" b="1" dirty="0">
                <a:solidFill>
                  <a:srgbClr val="2E75B6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№ 174н</a:t>
            </a:r>
          </a:p>
          <a:p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2611184" y="3686639"/>
            <a:ext cx="5337054" cy="1645541"/>
            <a:chOff x="2977817" y="3686639"/>
            <a:chExt cx="5337054" cy="1645541"/>
          </a:xfrm>
        </p:grpSpPr>
        <p:pic>
          <p:nvPicPr>
            <p:cNvPr id="21" name="Picture 2" descr="check ico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817" y="4627049"/>
              <a:ext cx="539999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540401" y="4497619"/>
              <a:ext cx="4674692" cy="834561"/>
            </a:xfrm>
            <a:prstGeom prst="rect">
              <a:avLst/>
            </a:prstGeom>
            <a:gradFill>
              <a:gsLst>
                <a:gs pos="100000">
                  <a:srgbClr val="64BCAB"/>
                </a:gs>
                <a:gs pos="0">
                  <a:srgbClr val="58ACC8"/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</a:rPr>
                <a:t>обеспечение соответствия </a:t>
              </a: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</a:rPr>
                <a:t>информации, включенной в ведомственный перечень государственных (муниципальных) услуг и работ, и информации, включенной в реестровую </a:t>
              </a:r>
              <a:r>
                <a:rPr lang="ru-RU" sz="1200" b="1" dirty="0" smtClean="0">
                  <a:solidFill>
                    <a:schemeClr val="tx2">
                      <a:lumMod val="75000"/>
                    </a:schemeClr>
                  </a:solidFill>
                </a:rPr>
                <a:t>запись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3" name="Штриховая стрелка вправо 22"/>
            <p:cNvSpPr/>
            <p:nvPr/>
          </p:nvSpPr>
          <p:spPr>
            <a:xfrm rot="16200000">
              <a:off x="3328605" y="3820246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Штриховая стрелка вправо 23"/>
            <p:cNvSpPr/>
            <p:nvPr/>
          </p:nvSpPr>
          <p:spPr>
            <a:xfrm rot="16200000">
              <a:off x="4135345" y="3820246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Штриховая стрелка вправо 24"/>
            <p:cNvSpPr/>
            <p:nvPr/>
          </p:nvSpPr>
          <p:spPr>
            <a:xfrm rot="16200000">
              <a:off x="4973999" y="3820246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Штриховая стрелка вправо 25"/>
            <p:cNvSpPr/>
            <p:nvPr/>
          </p:nvSpPr>
          <p:spPr>
            <a:xfrm rot="16200000">
              <a:off x="5851140" y="3820246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Штриховая стрелка вправо 26"/>
            <p:cNvSpPr/>
            <p:nvPr/>
          </p:nvSpPr>
          <p:spPr>
            <a:xfrm rot="16200000">
              <a:off x="6777233" y="3820246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Штриховая стрелка вправо 27"/>
            <p:cNvSpPr/>
            <p:nvPr/>
          </p:nvSpPr>
          <p:spPr>
            <a:xfrm rot="16200000">
              <a:off x="7637499" y="3820247"/>
              <a:ext cx="810980" cy="543765"/>
            </a:xfrm>
            <a:prstGeom prst="stripedRightArrow">
              <a:avLst>
                <a:gd name="adj1" fmla="val 50000"/>
                <a:gd name="adj2" fmla="val 48499"/>
              </a:avLst>
            </a:prstGeom>
            <a:gradFill>
              <a:gsLst>
                <a:gs pos="0">
                  <a:srgbClr val="000082">
                    <a:alpha val="23000"/>
                  </a:srgbClr>
                </a:gs>
                <a:gs pos="30000">
                  <a:srgbClr val="66008F">
                    <a:alpha val="20000"/>
                  </a:srgbClr>
                </a:gs>
                <a:gs pos="64999">
                  <a:srgbClr val="BA0066">
                    <a:alpha val="5000"/>
                  </a:srgbClr>
                </a:gs>
                <a:gs pos="60834">
                  <a:srgbClr val="B0006B">
                    <a:alpha val="8000"/>
                  </a:srgbClr>
                </a:gs>
                <a:gs pos="89999">
                  <a:srgbClr val="FF0000">
                    <a:alpha val="15000"/>
                  </a:srgbClr>
                </a:gs>
                <a:gs pos="100000">
                  <a:srgbClr val="FF8200">
                    <a:alpha val="37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127000" dist="76200" dir="5400000" sx="107000" sy="107000" algn="t" rotWithShape="0">
                <a:srgbClr val="00206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" name="Picture 2" descr="alert, exclamation 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486" y="4534504"/>
            <a:ext cx="621028" cy="62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7948239" y="4897049"/>
            <a:ext cx="481386" cy="0"/>
          </a:xfrm>
          <a:prstGeom prst="line">
            <a:avLst/>
          </a:prstGeom>
          <a:ln w="317500" cmpd="dbl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9006022" y="4497620"/>
            <a:ext cx="2947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Проверка актуальности данных ВПГУ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30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629254" y="3432689"/>
            <a:ext cx="2225903" cy="11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21074" y="3343710"/>
            <a:ext cx="1527066" cy="11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62875" y="327887"/>
            <a:ext cx="3966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Актуализация ВПГУ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по Базовому перечню 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086" y="4325026"/>
            <a:ext cx="2190750" cy="730361"/>
          </a:xfrm>
          <a:prstGeom prst="rect">
            <a:avLst/>
          </a:prstGeom>
          <a:solidFill>
            <a:srgbClr val="ECD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Войти в меню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«Реестр записей ведомственного перечня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876" y="1276350"/>
            <a:ext cx="11756123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300" b="1" dirty="0"/>
              <a:t>Перед формированием документальной версии Ведомственного перечня услуг и работ необходимо убедиться, что реестровые записи сформированы на основании актуальных версий реестровых записей Базового </a:t>
            </a:r>
            <a:r>
              <a:rPr lang="ru-RU" sz="1300" b="1" dirty="0" smtClean="0"/>
              <a:t>перечня</a:t>
            </a:r>
            <a:r>
              <a:rPr lang="ru-RU" sz="13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7" name="Picture 2" descr="alert, exclamation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6" y="1321292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9086" y="2086816"/>
            <a:ext cx="2190750" cy="1076324"/>
          </a:xfrm>
          <a:prstGeom prst="rect">
            <a:avLst/>
          </a:prstGeom>
          <a:solidFill>
            <a:srgbClr val="ECD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Нажать специальную кнопку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«Проверка актуальности реестровых записей», располагающейся на функциональной панели реестра записей ведомственного перечня</a:t>
            </a: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2289836" y="2086815"/>
            <a:ext cx="886065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serei\Downloads\Инструкции\Перечень РЗ БПГУ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2" b="19810"/>
          <a:stretch/>
        </p:blipFill>
        <p:spPr bwMode="auto">
          <a:xfrm>
            <a:off x="6504436" y="1930718"/>
            <a:ext cx="5415415" cy="211740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4" name="Рисунок 13" descr="C:\Users\serei\Downloads\Инструкции\ВП по БПГУ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1" b="20641"/>
          <a:stretch/>
        </p:blipFill>
        <p:spPr bwMode="auto">
          <a:xfrm>
            <a:off x="6504436" y="4275296"/>
            <a:ext cx="5415415" cy="21350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3175901" y="1768794"/>
            <a:ext cx="8905875" cy="4832032"/>
          </a:xfrm>
          <a:prstGeom prst="roundRect">
            <a:avLst>
              <a:gd name="adj" fmla="val 4127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иугольник 17"/>
          <p:cNvSpPr/>
          <p:nvPr/>
        </p:nvSpPr>
        <p:spPr>
          <a:xfrm>
            <a:off x="3286125" y="1930719"/>
            <a:ext cx="3151636" cy="1460182"/>
          </a:xfrm>
          <a:prstGeom prst="homePlate">
            <a:avLst>
              <a:gd name="adj" fmla="val 13563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Система автоматически заполняет поля «Актуальность по БПГУ» значением «Устаревший» в виде восклицательного знака красного цвета </a:t>
            </a:r>
            <a:r>
              <a:rPr lang="ru-RU" sz="1300" b="1" u="sng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для реестровых записей Ведомственного перечня, сформированных на основании реестровых записей Базового перечня, имеющих новую версию</a:t>
            </a:r>
            <a:endParaRPr lang="ru-RU" sz="1300" b="1" dirty="0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3286125" y="5128602"/>
            <a:ext cx="3151636" cy="1281723"/>
          </a:xfrm>
          <a:prstGeom prst="homePlate">
            <a:avLst>
              <a:gd name="adj" fmla="val 13563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Система автоматически заполняет поля «Актуальность по БПГУ» значением «Устаревший» в виде восклицательного знака красного цвета </a:t>
            </a:r>
            <a:r>
              <a:rPr lang="ru-RU" sz="1300" b="1" u="sng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для всех документальных версий Ведомственного перечня, включающих эти реестровые записи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2059436" y="4109021"/>
            <a:ext cx="460800" cy="460800"/>
            <a:chOff x="852900" y="3546674"/>
            <a:chExt cx="460800" cy="460800"/>
          </a:xfrm>
        </p:grpSpPr>
        <p:sp>
          <p:nvSpPr>
            <p:cNvPr id="20" name="Овал 1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059436" y="1841198"/>
            <a:ext cx="460800" cy="460800"/>
            <a:chOff x="852900" y="3546674"/>
            <a:chExt cx="460800" cy="460800"/>
          </a:xfrm>
        </p:grpSpPr>
        <p:sp>
          <p:nvSpPr>
            <p:cNvPr id="23" name="Овал 2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144580" y="2930619"/>
            <a:ext cx="290512" cy="553998"/>
            <a:chOff x="1563573" y="2646493"/>
            <a:chExt cx="290512" cy="553998"/>
          </a:xfrm>
        </p:grpSpPr>
        <p:sp>
          <p:nvSpPr>
            <p:cNvPr id="26" name="filecab2"/>
            <p:cNvSpPr>
              <a:spLocks noEditPoints="1" noChangeArrowheads="1"/>
            </p:cNvSpPr>
            <p:nvPr/>
          </p:nvSpPr>
          <p:spPr bwMode="auto">
            <a:xfrm flipV="1">
              <a:off x="1563573" y="2725157"/>
              <a:ext cx="290512" cy="396670"/>
            </a:xfrm>
            <a:custGeom>
              <a:avLst/>
              <a:gdLst>
                <a:gd name="T0" fmla="*/ 10800 w 21600"/>
                <a:gd name="T1" fmla="*/ 0 h 21600"/>
                <a:gd name="T2" fmla="*/ 0 w 21600"/>
                <a:gd name="T3" fmla="*/ 0 h 21600"/>
                <a:gd name="T4" fmla="*/ 0 w 21600"/>
                <a:gd name="T5" fmla="*/ 10800 h 21600"/>
                <a:gd name="T6" fmla="*/ 0 w 21600"/>
                <a:gd name="T7" fmla="*/ 20367 h 21600"/>
                <a:gd name="T8" fmla="*/ 10800 w 21600"/>
                <a:gd name="T9" fmla="*/ 21600 h 21600"/>
                <a:gd name="T10" fmla="*/ 21600 w 21600"/>
                <a:gd name="T11" fmla="*/ 20367 h 21600"/>
                <a:gd name="T12" fmla="*/ 21600 w 21600"/>
                <a:gd name="T13" fmla="*/ 10800 h 21600"/>
                <a:gd name="T14" fmla="*/ 21600 w 21600"/>
                <a:gd name="T15" fmla="*/ 0 h 21600"/>
                <a:gd name="T16" fmla="*/ 1004 w 21600"/>
                <a:gd name="T17" fmla="*/ 511 h 21600"/>
                <a:gd name="T18" fmla="*/ 20542 w 21600"/>
                <a:gd name="T19" fmla="*/ 1976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10800" y="0"/>
                  </a:moveTo>
                  <a:lnTo>
                    <a:pt x="0" y="0"/>
                  </a:lnTo>
                  <a:lnTo>
                    <a:pt x="0" y="10800"/>
                  </a:lnTo>
                  <a:lnTo>
                    <a:pt x="0" y="20367"/>
                  </a:lnTo>
                  <a:lnTo>
                    <a:pt x="5807" y="20367"/>
                  </a:lnTo>
                  <a:lnTo>
                    <a:pt x="5807" y="20637"/>
                  </a:lnTo>
                  <a:lnTo>
                    <a:pt x="5970" y="20818"/>
                  </a:lnTo>
                  <a:lnTo>
                    <a:pt x="6133" y="20968"/>
                  </a:lnTo>
                  <a:lnTo>
                    <a:pt x="6404" y="21239"/>
                  </a:lnTo>
                  <a:lnTo>
                    <a:pt x="6567" y="21419"/>
                  </a:lnTo>
                  <a:lnTo>
                    <a:pt x="7055" y="21510"/>
                  </a:lnTo>
                  <a:lnTo>
                    <a:pt x="7544" y="21600"/>
                  </a:lnTo>
                  <a:lnTo>
                    <a:pt x="8141" y="21600"/>
                  </a:lnTo>
                  <a:lnTo>
                    <a:pt x="10800" y="21600"/>
                  </a:lnTo>
                  <a:lnTo>
                    <a:pt x="13188" y="21600"/>
                  </a:lnTo>
                  <a:lnTo>
                    <a:pt x="13948" y="21600"/>
                  </a:lnTo>
                  <a:lnTo>
                    <a:pt x="14436" y="21510"/>
                  </a:lnTo>
                  <a:lnTo>
                    <a:pt x="14708" y="21419"/>
                  </a:lnTo>
                  <a:lnTo>
                    <a:pt x="15033" y="21239"/>
                  </a:lnTo>
                  <a:lnTo>
                    <a:pt x="15359" y="20968"/>
                  </a:lnTo>
                  <a:lnTo>
                    <a:pt x="15522" y="20818"/>
                  </a:lnTo>
                  <a:lnTo>
                    <a:pt x="15684" y="20637"/>
                  </a:lnTo>
                  <a:lnTo>
                    <a:pt x="15684" y="20367"/>
                  </a:lnTo>
                  <a:lnTo>
                    <a:pt x="21600" y="20367"/>
                  </a:lnTo>
                  <a:lnTo>
                    <a:pt x="21600" y="10800"/>
                  </a:lnTo>
                  <a:lnTo>
                    <a:pt x="21600" y="0"/>
                  </a:lnTo>
                  <a:lnTo>
                    <a:pt x="10800" y="0"/>
                  </a:lnTo>
                  <a:close/>
                  <a:moveTo>
                    <a:pt x="7055" y="20367"/>
                  </a:moveTo>
                  <a:lnTo>
                    <a:pt x="7055" y="20547"/>
                  </a:lnTo>
                  <a:lnTo>
                    <a:pt x="7055" y="20637"/>
                  </a:lnTo>
                  <a:lnTo>
                    <a:pt x="7218" y="20728"/>
                  </a:lnTo>
                  <a:lnTo>
                    <a:pt x="7381" y="20818"/>
                  </a:lnTo>
                  <a:lnTo>
                    <a:pt x="7544" y="20908"/>
                  </a:lnTo>
                  <a:lnTo>
                    <a:pt x="7707" y="20968"/>
                  </a:lnTo>
                  <a:lnTo>
                    <a:pt x="7815" y="20968"/>
                  </a:lnTo>
                  <a:lnTo>
                    <a:pt x="8141" y="20968"/>
                  </a:lnTo>
                  <a:lnTo>
                    <a:pt x="13188" y="20968"/>
                  </a:lnTo>
                  <a:lnTo>
                    <a:pt x="13459" y="20968"/>
                  </a:lnTo>
                  <a:lnTo>
                    <a:pt x="13785" y="20968"/>
                  </a:lnTo>
                  <a:lnTo>
                    <a:pt x="13948" y="20908"/>
                  </a:lnTo>
                  <a:lnTo>
                    <a:pt x="14111" y="20818"/>
                  </a:lnTo>
                  <a:lnTo>
                    <a:pt x="14273" y="20728"/>
                  </a:lnTo>
                  <a:lnTo>
                    <a:pt x="14273" y="20637"/>
                  </a:lnTo>
                  <a:lnTo>
                    <a:pt x="14436" y="20547"/>
                  </a:lnTo>
                  <a:lnTo>
                    <a:pt x="14436" y="20367"/>
                  </a:lnTo>
                  <a:lnTo>
                    <a:pt x="7055" y="20367"/>
                  </a:lnTo>
                  <a:close/>
                </a:path>
                <a:path w="21600" h="21600" extrusionOk="0">
                  <a:moveTo>
                    <a:pt x="7055" y="20367"/>
                  </a:moveTo>
                  <a:lnTo>
                    <a:pt x="5807" y="20367"/>
                  </a:lnTo>
                  <a:lnTo>
                    <a:pt x="21600" y="20367"/>
                  </a:lnTo>
                </a:path>
              </a:pathLst>
            </a:custGeom>
            <a:solidFill>
              <a:srgbClr val="C0C0C0"/>
            </a:solidFill>
            <a:ln w="9525">
              <a:solidFill>
                <a:srgbClr val="92D05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37584" y="2646493"/>
              <a:ext cx="1384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!</a:t>
              </a:r>
              <a:endParaRPr lang="ru-RU" sz="3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342830" y="3870867"/>
            <a:ext cx="2905125" cy="454159"/>
          </a:xfrm>
          <a:prstGeom prst="rect">
            <a:avLst/>
          </a:prstGeom>
          <a:solidFill>
            <a:srgbClr val="ECD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Войти в меню «Ведомственный перечень (документ)»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0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ятиугольник 30"/>
          <p:cNvSpPr/>
          <p:nvPr/>
        </p:nvSpPr>
        <p:spPr>
          <a:xfrm rot="5400000">
            <a:off x="4463931" y="2630133"/>
            <a:ext cx="777989" cy="2057039"/>
          </a:xfrm>
          <a:prstGeom prst="homePlate">
            <a:avLst>
              <a:gd name="adj" fmla="val 31057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4832093" y="3915755"/>
            <a:ext cx="10884" cy="750579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869116" y="4521036"/>
            <a:ext cx="1341004" cy="11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2322146" y="4059757"/>
            <a:ext cx="4938262" cy="486428"/>
            <a:chOff x="2024513" y="4050710"/>
            <a:chExt cx="4938262" cy="486428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4513" y="4088651"/>
              <a:ext cx="415159" cy="410546"/>
            </a:xfrm>
            <a:prstGeom prst="rect">
              <a:avLst/>
            </a:prstGeom>
          </p:spPr>
        </p:pic>
        <p:sp>
          <p:nvSpPr>
            <p:cNvPr id="66" name="Скругленный прямоугольник 65"/>
            <p:cNvSpPr/>
            <p:nvPr/>
          </p:nvSpPr>
          <p:spPr>
            <a:xfrm>
              <a:off x="2031537" y="4050710"/>
              <a:ext cx="4816938" cy="486428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16064" y="4075472"/>
              <a:ext cx="19396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(1) Отметить  запись «галочкой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» в списковой форме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685282" y="4071842"/>
              <a:ext cx="2277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(2) Нажать 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кнопку на функциональной панели «Создание новой версии»</a:t>
              </a:r>
            </a:p>
          </p:txBody>
        </p:sp>
        <p:grpSp>
          <p:nvGrpSpPr>
            <p:cNvPr id="70" name="Группа 69"/>
            <p:cNvGrpSpPr/>
            <p:nvPr/>
          </p:nvGrpSpPr>
          <p:grpSpPr>
            <a:xfrm>
              <a:off x="4410963" y="4116081"/>
              <a:ext cx="274320" cy="324326"/>
              <a:chOff x="1343025" y="2724150"/>
              <a:chExt cx="457200" cy="540543"/>
            </a:xfrm>
          </p:grpSpPr>
          <p:sp>
            <p:nvSpPr>
              <p:cNvPr id="71" name="Загнутый угол 70"/>
              <p:cNvSpPr/>
              <p:nvPr/>
            </p:nvSpPr>
            <p:spPr>
              <a:xfrm flipV="1">
                <a:off x="1343025" y="2724150"/>
                <a:ext cx="457200" cy="540543"/>
              </a:xfrm>
              <a:prstGeom prst="foldedCorner">
                <a:avLst>
                  <a:gd name="adj" fmla="val 31250"/>
                </a:avLst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Крест 71"/>
              <p:cNvSpPr/>
              <p:nvPr/>
            </p:nvSpPr>
            <p:spPr>
              <a:xfrm>
                <a:off x="1343025" y="2959893"/>
                <a:ext cx="342900" cy="304800"/>
              </a:xfrm>
              <a:prstGeom prst="plus">
                <a:avLst>
                  <a:gd name="adj" fmla="val 34375"/>
                </a:avLst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16"/>
          <p:cNvGrpSpPr/>
          <p:nvPr/>
        </p:nvGrpSpPr>
        <p:grpSpPr>
          <a:xfrm>
            <a:off x="5738375" y="2480917"/>
            <a:ext cx="3775566" cy="505368"/>
            <a:chOff x="5856788" y="2543874"/>
            <a:chExt cx="3775566" cy="50536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856788" y="2543874"/>
              <a:ext cx="3713840" cy="505368"/>
              <a:chOff x="323858" y="3104198"/>
              <a:chExt cx="3848099" cy="505368"/>
            </a:xfrm>
          </p:grpSpPr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858" y="3123656"/>
                <a:ext cx="864500" cy="485909"/>
              </a:xfrm>
              <a:prstGeom prst="rect">
                <a:avLst/>
              </a:prstGeom>
            </p:spPr>
          </p:pic>
          <p:sp>
            <p:nvSpPr>
              <p:cNvPr id="3" name="Скругленный прямоугольник 2"/>
              <p:cNvSpPr/>
              <p:nvPr/>
            </p:nvSpPr>
            <p:spPr>
              <a:xfrm>
                <a:off x="483846" y="3104198"/>
                <a:ext cx="3688111" cy="505368"/>
              </a:xfrm>
              <a:prstGeom prst="roundRect">
                <a:avLst/>
              </a:prstGeom>
              <a:noFill/>
              <a:ln w="2222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479822" y="2575453"/>
              <a:ext cx="3152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Применить фильтр по колонке «Актуальность по БПГУ», выбрав значения «Устаревший»</a:t>
              </a:r>
            </a:p>
          </p:txBody>
        </p:sp>
      </p:grpSp>
      <p:sp>
        <p:nvSpPr>
          <p:cNvPr id="40" name="Стрелка вправо 39"/>
          <p:cNvSpPr/>
          <p:nvPr/>
        </p:nvSpPr>
        <p:spPr>
          <a:xfrm>
            <a:off x="5856787" y="3349189"/>
            <a:ext cx="1365663" cy="413609"/>
          </a:xfrm>
          <a:prstGeom prst="rightArrow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76901" y="327887"/>
            <a:ext cx="60524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БПГУ</a:t>
            </a:r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33438" y="1101706"/>
            <a:ext cx="10396537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с </a:t>
            </a:r>
            <a:r>
              <a:rPr lang="ru-RU" sz="1500" dirty="0" smtClean="0"/>
              <a:t>утвержденными </a:t>
            </a:r>
            <a:r>
              <a:rPr lang="ru-RU" sz="2000" u="sng" dirty="0" smtClean="0"/>
              <a:t>реестровыми записями</a:t>
            </a:r>
            <a:r>
              <a:rPr lang="ru-RU" sz="1500" u="sng" dirty="0" smtClean="0"/>
              <a:t> </a:t>
            </a:r>
            <a:r>
              <a:rPr lang="ru-RU" sz="1500" dirty="0"/>
              <a:t>ведомственных </a:t>
            </a:r>
            <a:r>
              <a:rPr lang="ru-RU" sz="1500" dirty="0" smtClean="0"/>
              <a:t>перечней, утратившими актуальность</a:t>
            </a:r>
            <a:r>
              <a:rPr lang="ru-RU" sz="15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pic>
        <p:nvPicPr>
          <p:cNvPr id="6" name="Picture 2" descr="alert, exclamation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40" y="1099259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833438" y="1632308"/>
            <a:ext cx="5114923" cy="738664"/>
            <a:chOff x="1362075" y="4242911"/>
            <a:chExt cx="4843462" cy="738664"/>
          </a:xfrm>
        </p:grpSpPr>
        <p:sp>
          <p:nvSpPr>
            <p:cNvPr id="8" name="Пятиугольник 7"/>
            <p:cNvSpPr/>
            <p:nvPr/>
          </p:nvSpPr>
          <p:spPr>
            <a:xfrm>
              <a:off x="1362075" y="4257675"/>
              <a:ext cx="1543050" cy="723900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Нашивка 8"/>
            <p:cNvSpPr/>
            <p:nvPr/>
          </p:nvSpPr>
          <p:spPr>
            <a:xfrm>
              <a:off x="2771774" y="4257675"/>
              <a:ext cx="1628776" cy="723900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2075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услуг и работ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24174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Нашивка 13"/>
            <p:cNvSpPr/>
            <p:nvPr/>
          </p:nvSpPr>
          <p:spPr>
            <a:xfrm>
              <a:off x="4257670" y="4257675"/>
              <a:ext cx="1947867" cy="723900"/>
            </a:xfrm>
            <a:custGeom>
              <a:avLst/>
              <a:gdLst>
                <a:gd name="connsiteX0" fmla="*/ 0 w 2138367"/>
                <a:gd name="connsiteY0" fmla="*/ 0 h 723900"/>
                <a:gd name="connsiteX1" fmla="*/ 1947865 w 2138367"/>
                <a:gd name="connsiteY1" fmla="*/ 0 h 723900"/>
                <a:gd name="connsiteX2" fmla="*/ 2138367 w 2138367"/>
                <a:gd name="connsiteY2" fmla="*/ 361950 h 723900"/>
                <a:gd name="connsiteX3" fmla="*/ 1947865 w 2138367"/>
                <a:gd name="connsiteY3" fmla="*/ 723900 h 723900"/>
                <a:gd name="connsiteX4" fmla="*/ 0 w 2138367"/>
                <a:gd name="connsiteY4" fmla="*/ 723900 h 723900"/>
                <a:gd name="connsiteX5" fmla="*/ 190502 w 2138367"/>
                <a:gd name="connsiteY5" fmla="*/ 361950 h 723900"/>
                <a:gd name="connsiteX6" fmla="*/ 0 w 2138367"/>
                <a:gd name="connsiteY6" fmla="*/ 0 h 723900"/>
                <a:gd name="connsiteX0" fmla="*/ 0 w 1947867"/>
                <a:gd name="connsiteY0" fmla="*/ 0 h 723900"/>
                <a:gd name="connsiteX1" fmla="*/ 1947865 w 1947867"/>
                <a:gd name="connsiteY1" fmla="*/ 0 h 723900"/>
                <a:gd name="connsiteX2" fmla="*/ 1947867 w 1947867"/>
                <a:gd name="connsiteY2" fmla="*/ 361950 h 723900"/>
                <a:gd name="connsiteX3" fmla="*/ 1947865 w 1947867"/>
                <a:gd name="connsiteY3" fmla="*/ 723900 h 723900"/>
                <a:gd name="connsiteX4" fmla="*/ 0 w 1947867"/>
                <a:gd name="connsiteY4" fmla="*/ 723900 h 723900"/>
                <a:gd name="connsiteX5" fmla="*/ 190502 w 1947867"/>
                <a:gd name="connsiteY5" fmla="*/ 361950 h 723900"/>
                <a:gd name="connsiteX6" fmla="*/ 0 w 1947867"/>
                <a:gd name="connsiteY6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7" h="723900">
                  <a:moveTo>
                    <a:pt x="0" y="0"/>
                  </a:moveTo>
                  <a:lnTo>
                    <a:pt x="1947865" y="0"/>
                  </a:lnTo>
                  <a:cubicBezTo>
                    <a:pt x="1947866" y="120650"/>
                    <a:pt x="1947866" y="241300"/>
                    <a:pt x="1947867" y="361950"/>
                  </a:cubicBezTo>
                  <a:cubicBezTo>
                    <a:pt x="1947866" y="482600"/>
                    <a:pt x="1947866" y="603250"/>
                    <a:pt x="1947865" y="723900"/>
                  </a:cubicBezTo>
                  <a:lnTo>
                    <a:pt x="0" y="723900"/>
                  </a:lnTo>
                  <a:lnTo>
                    <a:pt x="190502" y="3619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91035" y="4242911"/>
              <a:ext cx="16716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4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«Реестр записей ведомственного перечня» </a:t>
              </a:r>
            </a:p>
          </p:txBody>
        </p:sp>
      </p:grpSp>
      <p:sp>
        <p:nvSpPr>
          <p:cNvPr id="16" name="Пятиугольник 15"/>
          <p:cNvSpPr/>
          <p:nvPr/>
        </p:nvSpPr>
        <p:spPr>
          <a:xfrm rot="5400000">
            <a:off x="4568359" y="1700915"/>
            <a:ext cx="653651" cy="2057039"/>
          </a:xfrm>
          <a:prstGeom prst="homePlate">
            <a:avLst>
              <a:gd name="adj" fmla="val 31057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4164" y="2414847"/>
            <a:ext cx="1952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Выбор реестровых записей, потерявших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актуальность по БПГУ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3464763" y="2283199"/>
            <a:ext cx="460800" cy="581075"/>
            <a:chOff x="852900" y="3426399"/>
            <a:chExt cx="460800" cy="581075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852900" y="3546674"/>
              <a:ext cx="460800" cy="460800"/>
              <a:chOff x="852900" y="3546674"/>
              <a:chExt cx="460800" cy="460800"/>
            </a:xfrm>
          </p:grpSpPr>
          <p:sp>
            <p:nvSpPr>
              <p:cNvPr id="26" name="Овал 25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993300" y="3687074"/>
                <a:ext cx="180000" cy="1800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5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014052" y="3426399"/>
              <a:ext cx="1384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E3455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!</a:t>
              </a:r>
              <a:endParaRPr lang="ru-RU" sz="3000" b="1" dirty="0">
                <a:solidFill>
                  <a:srgbClr val="E345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866665" y="3269424"/>
            <a:ext cx="195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Сформировать новые версии выявленных реестровых записей Ведомственного перечня</a:t>
            </a:r>
          </a:p>
        </p:txBody>
      </p:sp>
      <p:pic>
        <p:nvPicPr>
          <p:cNvPr id="69" name="Рисунок 68" descr="C:\Users\serei\Downloads\Инструкции\Перечень РЗ БПГУ новая версия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t="-1228" r="18880" b="6986"/>
          <a:stretch/>
        </p:blipFill>
        <p:spPr bwMode="auto">
          <a:xfrm>
            <a:off x="7222450" y="3113675"/>
            <a:ext cx="4818063" cy="2525803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</p:pic>
      <p:grpSp>
        <p:nvGrpSpPr>
          <p:cNvPr id="23" name="Группа 22"/>
          <p:cNvGrpSpPr/>
          <p:nvPr/>
        </p:nvGrpSpPr>
        <p:grpSpPr>
          <a:xfrm>
            <a:off x="4589574" y="5560472"/>
            <a:ext cx="2009695" cy="506241"/>
            <a:chOff x="2095987" y="5458420"/>
            <a:chExt cx="2009695" cy="506241"/>
          </a:xfrm>
        </p:grpSpPr>
        <p:pic>
          <p:nvPicPr>
            <p:cNvPr id="78" name="Picture 11" descr="Картинки по запросу документ значок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3826" y="5530794"/>
              <a:ext cx="401988" cy="401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Скругленный прямоугольник 78"/>
            <p:cNvSpPr/>
            <p:nvPr/>
          </p:nvSpPr>
          <p:spPr>
            <a:xfrm>
              <a:off x="2095987" y="5458420"/>
              <a:ext cx="2001679" cy="506241"/>
            </a:xfrm>
            <a:prstGeom prst="roundRect">
              <a:avLst/>
            </a:prstGeom>
            <a:noFill/>
            <a:ln w="222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456031" y="5502996"/>
              <a:ext cx="16496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Ф</a:t>
              </a:r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ильтр-папка </a:t>
              </a:r>
            </a:p>
            <a:p>
              <a:r>
                <a:rPr lang="ru-RU" sz="12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</a:t>
              </a: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На формировании (мое)»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844999" y="4761286"/>
            <a:ext cx="2058096" cy="806886"/>
            <a:chOff x="3843776" y="5227335"/>
            <a:chExt cx="2058096" cy="806886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3843776" y="5249391"/>
              <a:ext cx="2058096" cy="7848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49696" y="5227335"/>
              <a:ext cx="204625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5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«</a:t>
              </a:r>
              <a:r>
                <a:rPr lang="ru-RU" sz="15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Проекты реестровых записей ведомственного перечня» </a:t>
              </a:r>
            </a:p>
          </p:txBody>
        </p:sp>
      </p:grpSp>
      <p:sp>
        <p:nvSpPr>
          <p:cNvPr id="8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83507" y="1778621"/>
            <a:ext cx="460800" cy="460800"/>
            <a:chOff x="852900" y="3546674"/>
            <a:chExt cx="460800" cy="460800"/>
          </a:xfrm>
        </p:grpSpPr>
        <p:sp>
          <p:nvSpPr>
            <p:cNvPr id="59" name="Овал 5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 flipH="1">
            <a:off x="513517" y="3234974"/>
            <a:ext cx="4359306" cy="7503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Группа 61"/>
          <p:cNvGrpSpPr/>
          <p:nvPr/>
        </p:nvGrpSpPr>
        <p:grpSpPr>
          <a:xfrm>
            <a:off x="93865" y="3165394"/>
            <a:ext cx="460800" cy="460800"/>
            <a:chOff x="852900" y="3546674"/>
            <a:chExt cx="460800" cy="460800"/>
          </a:xfrm>
        </p:grpSpPr>
        <p:sp>
          <p:nvSpPr>
            <p:cNvPr id="63" name="Овал 6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cxnSp>
        <p:nvCxnSpPr>
          <p:cNvPr id="65" name="Прямая соединительная линия 64"/>
          <p:cNvCxnSpPr/>
          <p:nvPr/>
        </p:nvCxnSpPr>
        <p:spPr>
          <a:xfrm>
            <a:off x="4880125" y="3074247"/>
            <a:ext cx="0" cy="164478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 flipV="1">
            <a:off x="507284" y="4658108"/>
            <a:ext cx="4325873" cy="723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Группа 81"/>
          <p:cNvGrpSpPr/>
          <p:nvPr/>
        </p:nvGrpSpPr>
        <p:grpSpPr>
          <a:xfrm>
            <a:off x="116684" y="4596602"/>
            <a:ext cx="460800" cy="460800"/>
            <a:chOff x="852900" y="3546674"/>
            <a:chExt cx="460800" cy="460800"/>
          </a:xfrm>
        </p:grpSpPr>
        <p:sp>
          <p:nvSpPr>
            <p:cNvPr id="83" name="Овал 8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31585" y="2491883"/>
            <a:ext cx="3789377" cy="1116665"/>
            <a:chOff x="311051" y="4597524"/>
            <a:chExt cx="3789377" cy="1116665"/>
          </a:xfrm>
        </p:grpSpPr>
        <p:sp>
          <p:nvSpPr>
            <p:cNvPr id="90" name="Молния 89"/>
            <p:cNvSpPr/>
            <p:nvPr/>
          </p:nvSpPr>
          <p:spPr>
            <a:xfrm rot="8984845" flipH="1" flipV="1">
              <a:off x="3543959" y="4701452"/>
              <a:ext cx="556469" cy="1012737"/>
            </a:xfrm>
            <a:prstGeom prst="lightningBol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1" name="Группа 90"/>
            <p:cNvGrpSpPr/>
            <p:nvPr/>
          </p:nvGrpSpPr>
          <p:grpSpPr>
            <a:xfrm>
              <a:off x="311051" y="4597524"/>
              <a:ext cx="3217262" cy="618513"/>
              <a:chOff x="5595641" y="1840854"/>
              <a:chExt cx="3217262" cy="618513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5719431" y="1840854"/>
                <a:ext cx="3093472" cy="618513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3" name="Picture 7" descr="D:\Презентации\Презентации Э_Бюджет\malyiy-biznes-pravovaya-osnova-malogo-predprinimatelstva-v-rossi_malyiy-biznes-pravovaya-osnova-malogo-predprinimatelstva-v-rossii-300x300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93466" y="1873676"/>
                <a:ext cx="467755" cy="517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" name="TextBox 93"/>
              <p:cNvSpPr txBox="1"/>
              <p:nvPr/>
            </p:nvSpPr>
            <p:spPr>
              <a:xfrm>
                <a:off x="5595641" y="1909191"/>
                <a:ext cx="27576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Доступно </a:t>
                </a:r>
                <a:r>
                  <a:rPr lang="ru-RU" sz="1200" b="1" cap="all" dirty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Пользователю с полномочием </a:t>
                </a:r>
                <a:r>
                  <a:rPr lang="ru-RU" sz="1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reflection blurRad="12700" stA="28000" endPos="45000" dist="1000" dir="5400000" sy="-100000" algn="bl" rotWithShape="0"/>
                    </a:effectLst>
                  </a:rPr>
                  <a:t>«ввод данных»</a:t>
                </a:r>
                <a:endPara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p:grpSp>
      </p:grpSp>
      <p:sp>
        <p:nvSpPr>
          <p:cNvPr id="95" name="Стрелка вправо 94"/>
          <p:cNvSpPr/>
          <p:nvPr/>
        </p:nvSpPr>
        <p:spPr>
          <a:xfrm>
            <a:off x="2322146" y="4850598"/>
            <a:ext cx="1533250" cy="413609"/>
          </a:xfrm>
          <a:prstGeom prst="rightArrow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6" name="Группа 95"/>
          <p:cNvGrpSpPr/>
          <p:nvPr/>
        </p:nvGrpSpPr>
        <p:grpSpPr>
          <a:xfrm>
            <a:off x="577484" y="4658108"/>
            <a:ext cx="1767551" cy="891782"/>
            <a:chOff x="1414627" y="3018932"/>
            <a:chExt cx="1767551" cy="891782"/>
          </a:xfrm>
        </p:grpSpPr>
        <p:grpSp>
          <p:nvGrpSpPr>
            <p:cNvPr id="97" name="Группа 96"/>
            <p:cNvGrpSpPr/>
            <p:nvPr/>
          </p:nvGrpSpPr>
          <p:grpSpPr>
            <a:xfrm>
              <a:off x="1414627" y="3018932"/>
              <a:ext cx="1767551" cy="891782"/>
              <a:chOff x="1414627" y="3018932"/>
              <a:chExt cx="1767551" cy="891782"/>
            </a:xfrm>
          </p:grpSpPr>
          <p:pic>
            <p:nvPicPr>
              <p:cNvPr id="99" name="Picture 2" descr="check, checklist, clip, clipboard, done, exam, memo, organizer, task, tasks, todo icon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4627" y="3018932"/>
                <a:ext cx="907519" cy="891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0" name="Прямоугольник 99"/>
              <p:cNvSpPr/>
              <p:nvPr/>
            </p:nvSpPr>
            <p:spPr>
              <a:xfrm>
                <a:off x="1577792" y="3136540"/>
                <a:ext cx="1604386" cy="663935"/>
              </a:xfrm>
              <a:prstGeom prst="rect">
                <a:avLst/>
              </a:prstGeom>
              <a:noFill/>
              <a:ln w="31750">
                <a:solidFill>
                  <a:srgbClr val="009B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2064790" y="3136540"/>
              <a:ext cx="111738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300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Реестровые записи базовых перечней</a:t>
              </a:r>
              <a:endParaRPr lang="ru-RU" sz="1300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Прямоугольная выноска 100"/>
          <p:cNvSpPr/>
          <p:nvPr/>
        </p:nvSpPr>
        <p:spPr>
          <a:xfrm>
            <a:off x="788418" y="5605048"/>
            <a:ext cx="2912345" cy="732368"/>
          </a:xfrm>
          <a:prstGeom prst="wedgeRectCallout">
            <a:avLst>
              <a:gd name="adj1" fmla="val 45711"/>
              <a:gd name="adj2" fmla="val -111946"/>
            </a:avLst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Автоматически создаются новые версии проектов РЗ, содержащих информацию из актуальных версий БП</a:t>
            </a:r>
            <a:endParaRPr lang="ru-RU" sz="1200" b="1" u="sng" dirty="0">
              <a:solidFill>
                <a:schemeClr val="accent1">
                  <a:lumMod val="50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660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Пятиугольник 84"/>
          <p:cNvSpPr/>
          <p:nvPr/>
        </p:nvSpPr>
        <p:spPr>
          <a:xfrm rot="16200000">
            <a:off x="4461449" y="4955437"/>
            <a:ext cx="912936" cy="2057039"/>
          </a:xfrm>
          <a:prstGeom prst="homePlate">
            <a:avLst>
              <a:gd name="adj" fmla="val 24940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2483088" y="2721005"/>
            <a:ext cx="5077773" cy="490228"/>
          </a:xfrm>
          <a:prstGeom prst="rightArrow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76901" y="327887"/>
            <a:ext cx="60524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 sz="2000" b="1">
                <a:solidFill>
                  <a:srgbClr val="2E75B6"/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Работа с неактуальными данными ВПГУ при изменениях БПГУ</a:t>
            </a:r>
            <a:endParaRPr lang="ru-RU" altLang="ru-RU" dirty="0"/>
          </a:p>
        </p:txBody>
      </p:sp>
      <p:pic>
        <p:nvPicPr>
          <p:cNvPr id="6" name="Picture 2" descr="alert, exclamation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1" y="1200960"/>
            <a:ext cx="402557" cy="40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833438" y="1706366"/>
            <a:ext cx="5195888" cy="738664"/>
            <a:chOff x="1362075" y="4242911"/>
            <a:chExt cx="4920130" cy="738664"/>
          </a:xfrm>
        </p:grpSpPr>
        <p:sp>
          <p:nvSpPr>
            <p:cNvPr id="8" name="Пятиугольник 7"/>
            <p:cNvSpPr/>
            <p:nvPr/>
          </p:nvSpPr>
          <p:spPr>
            <a:xfrm>
              <a:off x="1362075" y="4257675"/>
              <a:ext cx="1543050" cy="723900"/>
            </a:xfrm>
            <a:prstGeom prst="homePlate">
              <a:avLst>
                <a:gd name="adj" fmla="val 25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Нашивка 8"/>
            <p:cNvSpPr/>
            <p:nvPr/>
          </p:nvSpPr>
          <p:spPr>
            <a:xfrm>
              <a:off x="2771774" y="4257675"/>
              <a:ext cx="1628776" cy="723900"/>
            </a:xfrm>
            <a:prstGeom prst="chevron">
              <a:avLst>
                <a:gd name="adj" fmla="val 26316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2075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услуг и работ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24174" y="4373403"/>
              <a:ext cx="1409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Ведомственный перечень услуг</a:t>
              </a:r>
              <a:endParaRPr lang="ru-RU" sz="1300" b="1" dirty="0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Нашивка 13"/>
            <p:cNvSpPr/>
            <p:nvPr/>
          </p:nvSpPr>
          <p:spPr>
            <a:xfrm>
              <a:off x="4257670" y="4257675"/>
              <a:ext cx="1947867" cy="723900"/>
            </a:xfrm>
            <a:custGeom>
              <a:avLst/>
              <a:gdLst>
                <a:gd name="connsiteX0" fmla="*/ 0 w 2138367"/>
                <a:gd name="connsiteY0" fmla="*/ 0 h 723900"/>
                <a:gd name="connsiteX1" fmla="*/ 1947865 w 2138367"/>
                <a:gd name="connsiteY1" fmla="*/ 0 h 723900"/>
                <a:gd name="connsiteX2" fmla="*/ 2138367 w 2138367"/>
                <a:gd name="connsiteY2" fmla="*/ 361950 h 723900"/>
                <a:gd name="connsiteX3" fmla="*/ 1947865 w 2138367"/>
                <a:gd name="connsiteY3" fmla="*/ 723900 h 723900"/>
                <a:gd name="connsiteX4" fmla="*/ 0 w 2138367"/>
                <a:gd name="connsiteY4" fmla="*/ 723900 h 723900"/>
                <a:gd name="connsiteX5" fmla="*/ 190502 w 2138367"/>
                <a:gd name="connsiteY5" fmla="*/ 361950 h 723900"/>
                <a:gd name="connsiteX6" fmla="*/ 0 w 2138367"/>
                <a:gd name="connsiteY6" fmla="*/ 0 h 723900"/>
                <a:gd name="connsiteX0" fmla="*/ 0 w 1947867"/>
                <a:gd name="connsiteY0" fmla="*/ 0 h 723900"/>
                <a:gd name="connsiteX1" fmla="*/ 1947865 w 1947867"/>
                <a:gd name="connsiteY1" fmla="*/ 0 h 723900"/>
                <a:gd name="connsiteX2" fmla="*/ 1947867 w 1947867"/>
                <a:gd name="connsiteY2" fmla="*/ 361950 h 723900"/>
                <a:gd name="connsiteX3" fmla="*/ 1947865 w 1947867"/>
                <a:gd name="connsiteY3" fmla="*/ 723900 h 723900"/>
                <a:gd name="connsiteX4" fmla="*/ 0 w 1947867"/>
                <a:gd name="connsiteY4" fmla="*/ 723900 h 723900"/>
                <a:gd name="connsiteX5" fmla="*/ 190502 w 1947867"/>
                <a:gd name="connsiteY5" fmla="*/ 361950 h 723900"/>
                <a:gd name="connsiteX6" fmla="*/ 0 w 1947867"/>
                <a:gd name="connsiteY6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7" h="723900">
                  <a:moveTo>
                    <a:pt x="0" y="0"/>
                  </a:moveTo>
                  <a:lnTo>
                    <a:pt x="1947865" y="0"/>
                  </a:lnTo>
                  <a:cubicBezTo>
                    <a:pt x="1947866" y="120650"/>
                    <a:pt x="1947866" y="241300"/>
                    <a:pt x="1947867" y="361950"/>
                  </a:cubicBezTo>
                  <a:cubicBezTo>
                    <a:pt x="1947866" y="482600"/>
                    <a:pt x="1947866" y="603250"/>
                    <a:pt x="1947865" y="723900"/>
                  </a:cubicBezTo>
                  <a:lnTo>
                    <a:pt x="0" y="723900"/>
                  </a:lnTo>
                  <a:lnTo>
                    <a:pt x="190502" y="3619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91035" y="4242911"/>
              <a:ext cx="17911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Меню </a:t>
              </a:r>
              <a:r>
                <a:rPr lang="ru-RU" sz="1400" b="1" dirty="0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«Проекты реестровых записей ведомственного перечня»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95420" y="2476880"/>
            <a:ext cx="1767551" cy="891782"/>
            <a:chOff x="1414627" y="3018932"/>
            <a:chExt cx="1767551" cy="891782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1414627" y="3018932"/>
              <a:ext cx="1767551" cy="891782"/>
              <a:chOff x="1414627" y="3018932"/>
              <a:chExt cx="1767551" cy="891782"/>
            </a:xfrm>
          </p:grpSpPr>
          <p:pic>
            <p:nvPicPr>
              <p:cNvPr id="45" name="Picture 2" descr="check, checklist, clip, clipboard, done, exam, memo, organizer, task, tasks, todo icon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4627" y="3018932"/>
                <a:ext cx="907519" cy="891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Прямоугольник 45"/>
              <p:cNvSpPr/>
              <p:nvPr/>
            </p:nvSpPr>
            <p:spPr>
              <a:xfrm>
                <a:off x="1577792" y="3136540"/>
                <a:ext cx="1604386" cy="663935"/>
              </a:xfrm>
              <a:prstGeom prst="rect">
                <a:avLst/>
              </a:prstGeom>
              <a:noFill/>
              <a:ln w="31750">
                <a:solidFill>
                  <a:srgbClr val="009B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064790" y="3136540"/>
              <a:ext cx="111738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300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Реестровые записи базовых перечней</a:t>
              </a:r>
              <a:endParaRPr lang="ru-RU" sz="1300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Прямоугольная выноска 46"/>
          <p:cNvSpPr/>
          <p:nvPr/>
        </p:nvSpPr>
        <p:spPr>
          <a:xfrm>
            <a:off x="925089" y="3457473"/>
            <a:ext cx="2302353" cy="523875"/>
          </a:xfrm>
          <a:prstGeom prst="wedgeRectCallout">
            <a:avLst>
              <a:gd name="adj1" fmla="val 60773"/>
              <a:gd name="adj2" fmla="val -114773"/>
            </a:avLst>
          </a:prstGeom>
          <a:solidFill>
            <a:schemeClr val="tx2">
              <a:lumMod val="20000"/>
              <a:lumOff val="80000"/>
              <a:alpha val="39000"/>
            </a:schemeClr>
          </a:solidFill>
          <a:ln w="3175">
            <a:solidFill>
              <a:schemeClr val="tx2">
                <a:lumMod val="20000"/>
                <a:lumOff val="8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Подтягиваются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данные по актуальной версии реестровой записи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БПГУ</a:t>
            </a:r>
            <a:endParaRPr lang="ru-RU" sz="1200" b="1" u="sng" dirty="0">
              <a:solidFill>
                <a:schemeClr val="accent1">
                  <a:lumMod val="50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 descr="C:\Users\serei\Downloads\Инструкции\Проект РЗ по БПГУ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7" b="13424"/>
          <a:stretch/>
        </p:blipFill>
        <p:spPr bwMode="auto">
          <a:xfrm>
            <a:off x="7605712" y="2451367"/>
            <a:ext cx="4467225" cy="2365095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50" name="Пятиугольник 49"/>
          <p:cNvSpPr/>
          <p:nvPr/>
        </p:nvSpPr>
        <p:spPr>
          <a:xfrm rot="5400000">
            <a:off x="4327551" y="2038729"/>
            <a:ext cx="1180737" cy="2057039"/>
          </a:xfrm>
          <a:prstGeom prst="homePlate">
            <a:avLst>
              <a:gd name="adj" fmla="val 16373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16729" y="2476880"/>
            <a:ext cx="2212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Актуализировать (редактировать) проекты реестровых записей Ведомственного перечня (в случае необходимости)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 статусе «</a:t>
            </a:r>
            <a:r>
              <a:rPr lang="ru-RU" sz="1600" b="1" u="sng" dirty="0">
                <a:solidFill>
                  <a:srgbClr val="C00000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черновик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»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1785151" y="4824465"/>
            <a:ext cx="4284682" cy="692497"/>
            <a:chOff x="1741437" y="5405403"/>
            <a:chExt cx="4284682" cy="692497"/>
          </a:xfrm>
        </p:grpSpPr>
        <p:sp>
          <p:nvSpPr>
            <p:cNvPr id="60" name="Пятиугольник 59"/>
            <p:cNvSpPr/>
            <p:nvPr/>
          </p:nvSpPr>
          <p:spPr>
            <a:xfrm>
              <a:off x="1762470" y="5405403"/>
              <a:ext cx="2228371" cy="692448"/>
            </a:xfrm>
            <a:prstGeom prst="homePlate">
              <a:avLst>
                <a:gd name="adj" fmla="val 30502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/>
              <a:endParaRPr lang="ru-RU" sz="1300" b="1">
                <a:solidFill>
                  <a:srgbClr val="FFF1C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1" name="Группа 60"/>
            <p:cNvGrpSpPr/>
            <p:nvPr/>
          </p:nvGrpSpPr>
          <p:grpSpPr>
            <a:xfrm>
              <a:off x="1741437" y="5405452"/>
              <a:ext cx="4284682" cy="692448"/>
              <a:chOff x="1741437" y="5405452"/>
              <a:chExt cx="4284682" cy="692448"/>
            </a:xfrm>
          </p:grpSpPr>
          <p:sp>
            <p:nvSpPr>
              <p:cNvPr id="62" name="Нашивка 44"/>
              <p:cNvSpPr/>
              <p:nvPr/>
            </p:nvSpPr>
            <p:spPr>
              <a:xfrm>
                <a:off x="3845684" y="5405452"/>
                <a:ext cx="2057039" cy="692448"/>
              </a:xfrm>
              <a:custGeom>
                <a:avLst/>
                <a:gdLst>
                  <a:gd name="connsiteX0" fmla="*/ 0 w 2135577"/>
                  <a:gd name="connsiteY0" fmla="*/ 0 h 692448"/>
                  <a:gd name="connsiteX1" fmla="*/ 1953352 w 2135577"/>
                  <a:gd name="connsiteY1" fmla="*/ 0 h 692448"/>
                  <a:gd name="connsiteX2" fmla="*/ 2135577 w 2135577"/>
                  <a:gd name="connsiteY2" fmla="*/ 346224 h 692448"/>
                  <a:gd name="connsiteX3" fmla="*/ 1953352 w 2135577"/>
                  <a:gd name="connsiteY3" fmla="*/ 692448 h 692448"/>
                  <a:gd name="connsiteX4" fmla="*/ 0 w 2135577"/>
                  <a:gd name="connsiteY4" fmla="*/ 692448 h 692448"/>
                  <a:gd name="connsiteX5" fmla="*/ 182225 w 2135577"/>
                  <a:gd name="connsiteY5" fmla="*/ 346224 h 692448"/>
                  <a:gd name="connsiteX6" fmla="*/ 0 w 2135577"/>
                  <a:gd name="connsiteY6" fmla="*/ 0 h 692448"/>
                  <a:gd name="connsiteX0" fmla="*/ 0 w 1954602"/>
                  <a:gd name="connsiteY0" fmla="*/ 0 h 692448"/>
                  <a:gd name="connsiteX1" fmla="*/ 1953352 w 1954602"/>
                  <a:gd name="connsiteY1" fmla="*/ 0 h 692448"/>
                  <a:gd name="connsiteX2" fmla="*/ 1954602 w 1954602"/>
                  <a:gd name="connsiteY2" fmla="*/ 327174 h 692448"/>
                  <a:gd name="connsiteX3" fmla="*/ 1953352 w 1954602"/>
                  <a:gd name="connsiteY3" fmla="*/ 692448 h 692448"/>
                  <a:gd name="connsiteX4" fmla="*/ 0 w 1954602"/>
                  <a:gd name="connsiteY4" fmla="*/ 692448 h 692448"/>
                  <a:gd name="connsiteX5" fmla="*/ 182225 w 1954602"/>
                  <a:gd name="connsiteY5" fmla="*/ 346224 h 692448"/>
                  <a:gd name="connsiteX6" fmla="*/ 0 w 1954602"/>
                  <a:gd name="connsiteY6" fmla="*/ 0 h 69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4602" h="692448">
                    <a:moveTo>
                      <a:pt x="0" y="0"/>
                    </a:moveTo>
                    <a:lnTo>
                      <a:pt x="1953352" y="0"/>
                    </a:lnTo>
                    <a:cubicBezTo>
                      <a:pt x="1953769" y="109058"/>
                      <a:pt x="1954185" y="218116"/>
                      <a:pt x="1954602" y="327174"/>
                    </a:cubicBezTo>
                    <a:cubicBezTo>
                      <a:pt x="1954185" y="448932"/>
                      <a:pt x="1953769" y="570690"/>
                      <a:pt x="1953352" y="692448"/>
                    </a:cubicBezTo>
                    <a:lnTo>
                      <a:pt x="0" y="692448"/>
                    </a:lnTo>
                    <a:lnTo>
                      <a:pt x="182225" y="3462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anchor="ctr"/>
              <a:lstStyle/>
              <a:p>
                <a:pPr algn="ctr"/>
                <a:endParaRPr lang="ru-RU" sz="1300" b="1">
                  <a:solidFill>
                    <a:srgbClr val="FFF1CA"/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3" name="Группа 62"/>
              <p:cNvGrpSpPr/>
              <p:nvPr/>
            </p:nvGrpSpPr>
            <p:grpSpPr>
              <a:xfrm>
                <a:off x="1741437" y="5490089"/>
                <a:ext cx="4284682" cy="523220"/>
                <a:chOff x="1741437" y="5490089"/>
                <a:chExt cx="4284682" cy="523220"/>
              </a:xfrm>
            </p:grpSpPr>
            <p:sp>
              <p:nvSpPr>
                <p:cNvPr id="64" name="TextBox 63"/>
                <p:cNvSpPr txBox="1"/>
                <p:nvPr/>
              </p:nvSpPr>
              <p:spPr>
                <a:xfrm>
                  <a:off x="1741437" y="5505478"/>
                  <a:ext cx="2270436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3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Меню «Перечень реестровых записей ведомственного перечня» </a:t>
                  </a:r>
                  <a:endParaRPr lang="ru-RU" sz="1300" b="1" dirty="0">
                    <a:solidFill>
                      <a:srgbClr val="FFF1CA"/>
                    </a:solidFill>
                    <a:latin typeface="Open Sans Condensed Light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4064261" y="5490089"/>
                  <a:ext cx="196185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3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Меню «</a:t>
                  </a:r>
                  <a:r>
                    <a:rPr lang="ru-RU" sz="1400" b="1" dirty="0" smtClean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Ведомственный </a:t>
                  </a:r>
                  <a:r>
                    <a:rPr lang="ru-RU" sz="1400" b="1" dirty="0">
                      <a:solidFill>
                        <a:srgbClr val="FFF1CA"/>
                      </a:solidFill>
                      <a:latin typeface="Open Sans Condensed Light" pitchFamily="34" charset="0"/>
                      <a:cs typeface="Times New Roman" panose="02020603050405020304" pitchFamily="18" charset="0"/>
                    </a:rPr>
                    <a:t>перечень (документ)» </a:t>
                  </a:r>
                </a:p>
              </p:txBody>
            </p:sp>
          </p:grpSp>
        </p:grpSp>
      </p:grpSp>
      <p:sp>
        <p:nvSpPr>
          <p:cNvPr id="56" name="TextBox 55"/>
          <p:cNvSpPr txBox="1"/>
          <p:nvPr/>
        </p:nvSpPr>
        <p:spPr>
          <a:xfrm>
            <a:off x="3816729" y="5676103"/>
            <a:ext cx="2212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Сформировать документальную версию Ведомственного перечня, включающего актуальные реестровые записи</a:t>
            </a:r>
          </a:p>
        </p:txBody>
      </p:sp>
      <p:grpSp>
        <p:nvGrpSpPr>
          <p:cNvPr id="57" name="Группа 56"/>
          <p:cNvGrpSpPr/>
          <p:nvPr/>
        </p:nvGrpSpPr>
        <p:grpSpPr>
          <a:xfrm>
            <a:off x="171359" y="1759187"/>
            <a:ext cx="460800" cy="460800"/>
            <a:chOff x="852900" y="3546674"/>
            <a:chExt cx="460800" cy="460800"/>
          </a:xfrm>
        </p:grpSpPr>
        <p:sp>
          <p:nvSpPr>
            <p:cNvPr id="58" name="Овал 5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cxnSp>
        <p:nvCxnSpPr>
          <p:cNvPr id="70" name="Прямая соединительная линия 69"/>
          <p:cNvCxnSpPr/>
          <p:nvPr/>
        </p:nvCxnSpPr>
        <p:spPr>
          <a:xfrm flipH="1">
            <a:off x="430881" y="4107065"/>
            <a:ext cx="4488960" cy="7503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Группа 70"/>
          <p:cNvGrpSpPr/>
          <p:nvPr/>
        </p:nvGrpSpPr>
        <p:grpSpPr>
          <a:xfrm>
            <a:off x="142339" y="4114568"/>
            <a:ext cx="460800" cy="460800"/>
            <a:chOff x="852900" y="3546674"/>
            <a:chExt cx="460800" cy="460800"/>
          </a:xfrm>
        </p:grpSpPr>
        <p:sp>
          <p:nvSpPr>
            <p:cNvPr id="72" name="Овал 7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</p:grpSp>
      <p:cxnSp>
        <p:nvCxnSpPr>
          <p:cNvPr id="74" name="Прямая соединительная линия 73"/>
          <p:cNvCxnSpPr>
            <a:stCxn id="50" idx="3"/>
          </p:cNvCxnSpPr>
          <p:nvPr/>
        </p:nvCxnSpPr>
        <p:spPr>
          <a:xfrm>
            <a:off x="4917919" y="3657617"/>
            <a:ext cx="3" cy="449448"/>
          </a:xfrm>
          <a:prstGeom prst="line">
            <a:avLst/>
          </a:prstGeom>
          <a:ln w="22225">
            <a:solidFill>
              <a:srgbClr val="FF9933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833438" y="1203407"/>
            <a:ext cx="10396537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dirty="0"/>
              <a:t>Работа с </a:t>
            </a:r>
            <a:r>
              <a:rPr lang="ru-RU" sz="1500" dirty="0" smtClean="0"/>
              <a:t>утвержденными </a:t>
            </a:r>
            <a:r>
              <a:rPr lang="ru-RU" sz="2000" u="sng" dirty="0" smtClean="0"/>
              <a:t>реестровыми записями</a:t>
            </a:r>
            <a:r>
              <a:rPr lang="ru-RU" sz="1500" u="sng" dirty="0" smtClean="0"/>
              <a:t> </a:t>
            </a:r>
            <a:r>
              <a:rPr lang="ru-RU" sz="1500" dirty="0"/>
              <a:t>ведомственных </a:t>
            </a:r>
            <a:r>
              <a:rPr lang="ru-RU" sz="1500" dirty="0" smtClean="0"/>
              <a:t>перечней, утратившими актуальность</a:t>
            </a:r>
            <a:r>
              <a:rPr lang="ru-RU" sz="1500" b="1" dirty="0" smtClean="0">
                <a:ln/>
                <a:solidFill>
                  <a:schemeClr val="bg2">
                    <a:lumMod val="25000"/>
                  </a:schemeClr>
                </a:solidFill>
              </a:rPr>
              <a:t>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185844" y="1718813"/>
            <a:ext cx="3645962" cy="1141190"/>
            <a:chOff x="6185844" y="1718813"/>
            <a:chExt cx="3645962" cy="1141190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6185844" y="1718813"/>
              <a:ext cx="3645962" cy="1141190"/>
              <a:chOff x="6185844" y="1718813"/>
              <a:chExt cx="3645962" cy="1141190"/>
            </a:xfrm>
          </p:grpSpPr>
          <p:sp>
            <p:nvSpPr>
              <p:cNvPr id="24" name="Молния 23"/>
              <p:cNvSpPr/>
              <p:nvPr/>
            </p:nvSpPr>
            <p:spPr>
              <a:xfrm rot="2565572" flipH="1">
                <a:off x="6185844" y="1826068"/>
                <a:ext cx="409575" cy="1033935"/>
              </a:xfrm>
              <a:prstGeom prst="lightningBol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Скругленный прямоугольник 76"/>
              <p:cNvSpPr/>
              <p:nvPr/>
            </p:nvSpPr>
            <p:spPr>
              <a:xfrm>
                <a:off x="6738334" y="1718813"/>
                <a:ext cx="3093472" cy="618513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78" name="Picture 7" descr="D:\Презентации\Презентации Э_Бюджет\malyiy-biznes-pravovaya-osnova-malogo-predprinimatelstva-v-rossi_malyiy-biznes-pravovaya-osnova-malogo-predprinimatelstva-v-rossii-300x30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4051" y="1761723"/>
              <a:ext cx="467755" cy="51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TextBox 78"/>
            <p:cNvSpPr txBox="1"/>
            <p:nvPr/>
          </p:nvSpPr>
          <p:spPr>
            <a:xfrm>
              <a:off x="6666226" y="1797238"/>
              <a:ext cx="275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Доступно </a:t>
              </a:r>
              <a:r>
                <a:rPr lang="ru-RU" sz="1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Пользователю с полномочием </a:t>
              </a:r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«ввод данных»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80" name="Прямоугольная выноска 79"/>
          <p:cNvSpPr/>
          <p:nvPr/>
        </p:nvSpPr>
        <p:spPr>
          <a:xfrm>
            <a:off x="6037208" y="3457473"/>
            <a:ext cx="1523653" cy="1044457"/>
          </a:xfrm>
          <a:prstGeom prst="wedgeRectCallout">
            <a:avLst>
              <a:gd name="adj1" fmla="val -54551"/>
              <a:gd name="adj2" fmla="val -83830"/>
            </a:avLst>
          </a:prstGeom>
          <a:solidFill>
            <a:srgbClr val="0070C0">
              <a:alpha val="82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Возможно редактировать: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Виды учреждений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Категории потребителей;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Показатели объема (качества)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НПА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подведомственную сеть</a:t>
            </a:r>
          </a:p>
          <a:p>
            <a:pPr marL="171450" indent="-171450">
              <a:buFontTx/>
              <a:buChar char="-"/>
            </a:pPr>
            <a:r>
              <a:rPr lang="ru-RU" sz="900" b="1" dirty="0" smtClean="0">
                <a:solidFill>
                  <a:schemeClr val="bg1"/>
                </a:solidFill>
                <a:latin typeface="Open Sans Condensed Light" pitchFamily="34" charset="0"/>
                <a:cs typeface="Times New Roman" panose="02020603050405020304" pitchFamily="18" charset="0"/>
              </a:rPr>
              <a:t>Дата действия «по» РЗВП </a:t>
            </a:r>
            <a:endParaRPr lang="ru-RU" sz="900" b="1" dirty="0">
              <a:solidFill>
                <a:schemeClr val="bg1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Пятиугольник 48"/>
          <p:cNvSpPr/>
          <p:nvPr/>
        </p:nvSpPr>
        <p:spPr>
          <a:xfrm rot="5400000">
            <a:off x="4544925" y="3472096"/>
            <a:ext cx="631693" cy="2057039"/>
          </a:xfrm>
          <a:prstGeom prst="homePlate">
            <a:avLst>
              <a:gd name="adj" fmla="val 24940"/>
            </a:avLst>
          </a:prstGeom>
          <a:gradFill flip="none" rotWithShape="1">
            <a:gsLst>
              <a:gs pos="0">
                <a:srgbClr val="ECD6A5"/>
              </a:gs>
              <a:gs pos="50000">
                <a:srgbClr val="ECD6A5"/>
              </a:gs>
              <a:gs pos="100000">
                <a:srgbClr val="FFF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ru-RU" sz="1300" b="1">
              <a:solidFill>
                <a:srgbClr val="FFF1CA"/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32253" y="4195428"/>
            <a:ext cx="205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Open Sans Condensed Light" pitchFamily="34" charset="0"/>
                <a:cs typeface="Times New Roman" panose="02020603050405020304" pitchFamily="18" charset="0"/>
              </a:rPr>
              <a:t>Обеспечить внутриведомственное согласование и утверждение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4122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14693</TotalTime>
  <Words>1960</Words>
  <Application>Microsoft Office PowerPoint</Application>
  <PresentationFormat>Произвольный</PresentationFormat>
  <Paragraphs>369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Open Sans Condensed</vt:lpstr>
      <vt:lpstr>Times New Roman</vt:lpstr>
      <vt:lpstr>Wingdings</vt:lpstr>
      <vt:lpstr>Open Sans Condensed Light</vt:lpstr>
      <vt:lpstr>Arial Black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Фаткулина Ксения Рашидовна</cp:lastModifiedBy>
  <cp:revision>1189</cp:revision>
  <cp:lastPrinted>2016-10-18T15:00:51Z</cp:lastPrinted>
  <dcterms:created xsi:type="dcterms:W3CDTF">2015-03-03T16:27:21Z</dcterms:created>
  <dcterms:modified xsi:type="dcterms:W3CDTF">2016-10-20T18:33:47Z</dcterms:modified>
</cp:coreProperties>
</file>